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88" r:id="rId3"/>
    <p:sldId id="278" r:id="rId4"/>
    <p:sldId id="267" r:id="rId5"/>
    <p:sldId id="277" r:id="rId6"/>
    <p:sldId id="308" r:id="rId7"/>
    <p:sldId id="309" r:id="rId8"/>
    <p:sldId id="315" r:id="rId9"/>
    <p:sldId id="279" r:id="rId10"/>
    <p:sldId id="266" r:id="rId11"/>
    <p:sldId id="291" r:id="rId12"/>
    <p:sldId id="304" r:id="rId13"/>
    <p:sldId id="281" r:id="rId14"/>
    <p:sldId id="280" r:id="rId15"/>
    <p:sldId id="265" r:id="rId16"/>
    <p:sldId id="283" r:id="rId17"/>
    <p:sldId id="297" r:id="rId18"/>
    <p:sldId id="260" r:id="rId19"/>
    <p:sldId id="293" r:id="rId20"/>
    <p:sldId id="282" r:id="rId21"/>
    <p:sldId id="289" r:id="rId22"/>
    <p:sldId id="261" r:id="rId23"/>
    <p:sldId id="284" r:id="rId24"/>
    <p:sldId id="306" r:id="rId25"/>
    <p:sldId id="305" r:id="rId26"/>
    <p:sldId id="307" r:id="rId27"/>
    <p:sldId id="286" r:id="rId28"/>
    <p:sldId id="285" r:id="rId29"/>
    <p:sldId id="294" r:id="rId30"/>
    <p:sldId id="295" r:id="rId31"/>
    <p:sldId id="311" r:id="rId32"/>
    <p:sldId id="299" r:id="rId33"/>
    <p:sldId id="296" r:id="rId34"/>
    <p:sldId id="298" r:id="rId35"/>
    <p:sldId id="300" r:id="rId36"/>
    <p:sldId id="301" r:id="rId37"/>
    <p:sldId id="302" r:id="rId38"/>
    <p:sldId id="31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1770"/>
    <a:srgbClr val="000000"/>
    <a:srgbClr val="B6AA0A"/>
    <a:srgbClr val="484600"/>
    <a:srgbClr val="565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992450-E03C-45DC-AE28-13A72A47DEC3}" v="12" dt="2020-03-22T16:46:43.800"/>
    <p1510:client id="{2A5F4FBA-744D-4FF4-A53B-26AAED5B9C1A}" v="1312" dt="2020-03-21T12:38:36"/>
    <p1510:client id="{2E99AE1F-FC3D-4183-BA00-03D949DC932A}" v="296" dt="2020-03-21T09:26:08.942"/>
    <p1510:client id="{3E50B6BC-D699-41F3-BC82-D634422DD95C}" v="538" dt="2020-03-21T17:53:25.734"/>
    <p1510:client id="{4D438E0E-EB72-49A0-9A16-9593F41BCCF4}" v="18" dt="2020-03-22T16:55:20.457"/>
    <p1510:client id="{6A2C070A-BFFB-4FEE-9E5C-6D52A3F23A8C}" v="252" dt="2020-03-21T20:07:48.428"/>
    <p1510:client id="{98CBFFE4-9DAF-44A4-855E-83529D6B72FA}" v="297" dt="2020-03-22T16:43:22.915"/>
    <p1510:client id="{A39D8F58-F960-406C-8181-6C6B55DBF459}" v="839" dt="2020-03-21T21:50:56.025"/>
    <p1510:client id="{DF4745A6-ABFF-460B-BD5B-8DEAC8C0C8F7}" v="312" dt="2020-03-21T19:49:20.266"/>
    <p1510:client id="{FF75F156-A7E2-47C0-B4D9-3B487B79E3B2}" v="1571" dt="2020-03-21T15:51:51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724F07-F50A-492E-9AA7-62845A066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072" y="671979"/>
            <a:ext cx="7274256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2969F6E-1C42-472B-B3C4-7069C46CE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2072" y="3151654"/>
            <a:ext cx="7274256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6DDC81-5434-4983-B967-7AA60773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EEEBEA-46AC-4401-8356-E3680148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7283AC3-5C77-439B-A790-F496229BA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669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1163E9-AF37-498A-8050-99C240475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4D51B5-0E9A-4E58-8012-0A9B2051E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F77C4A-5F36-452A-820F-5E3D5B8E7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0BFCDA-4768-4407-B085-0FE11DFB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B0B986D-AF7A-42E0-8FBF-C653B0A90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15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DFA576-BA84-4877-ADC2-1CC89D45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12" y="576263"/>
            <a:ext cx="7779224" cy="285273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1A7402-6112-4EB4-9DB4-042C037F0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012" y="3455988"/>
            <a:ext cx="7779224" cy="150018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B200E6D-154F-4F7F-9FEE-D0CE5C03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7B4974-735D-4015-AAF7-CC09D690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5D2A1-D5AD-4853-AA84-4B90CBCD2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524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E1AC17-6D2B-4E8D-863D-CEBE2C954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ACCAAF2-88EC-401B-ACC0-CB437E939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294" y="1774541"/>
            <a:ext cx="4066182" cy="44024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2662B7F-3B0C-4690-874F-AA6402826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99548" y="1774541"/>
            <a:ext cx="4066182" cy="44024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013D9B-26D1-4E91-B6FF-254E187F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18A5927-8169-49DC-BBAA-B1B9C335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9E8132F-35F2-4259-9ABE-37659A2F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79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7FA221-BD1A-4E22-9E7F-CC960DBF6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57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4D1AB4-351F-42CA-961F-F5584932B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858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8BA827E-AD88-4990-9F3F-947123FE8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1858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E3CEF8B-263D-4B28-BDC1-52CC711C3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61166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3DBB6D3-53FB-4C78-BCF3-4568A3B91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61166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8ECF3-0379-473E-91C9-7D96734A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66" y="6356351"/>
            <a:ext cx="2057400" cy="365125"/>
          </a:xfrm>
        </p:spPr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49313EA-94F9-4495-B5FF-D6570743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0966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690EC9A-CA19-442C-B070-6C99B3AF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89966" y="6356351"/>
            <a:ext cx="2057400" cy="365125"/>
          </a:xfrm>
        </p:spPr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484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4140F5-BC28-4F23-9742-23AF77EB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9590"/>
            <a:ext cx="839252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4B231FA-EC02-4718-8FE5-115F5249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F706EF2-0099-4D59-8098-50F37E81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3EAF1A3-C2E2-4239-861B-94A8C5A6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658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DAC55D8-8588-49E8-8791-88615EE8B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EE9C18-EB0F-4226-BED1-437603E6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FBF3A1-EDDD-4C79-BDD6-28782AE8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530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583C8F-2389-40B7-A8D6-3430B6DD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821FB7-25A0-41CB-8691-EB5B8A6B1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341BD74-2AA3-4F6E-A40E-34F98A09D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94C6882-8371-487E-B2CD-CD6BE3E4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A8C3005-4BC2-47F2-A8F0-74FA30A2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1E4415-9402-4744-964A-ECA25D438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957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0E25D9-7937-4F76-B9E9-B680180B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16AC0CA-F533-465E-8B46-D7C9DE91B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7901CA-0D32-4422-BDAD-88801C6F2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0115B36-A1AC-42C6-A61C-B0759B8E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F0A27DE-1A90-4B43-B0BF-0835955D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41DDD22-D75D-4EB0-9D35-29CD4B02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535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D7138D-9601-419A-810C-0AD07973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5D219F9-FF14-4E33-8B1B-3AA139164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911638C-1B18-4325-87AC-89BB1250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A4B81EE-1E9F-4B6C-A2F5-444BA25FF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2E39AE6-CB6F-4946-BA49-68447D9DE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995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B5C4E7A-A896-4361-8000-F65EB08DE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42EFAD4-7446-427A-A06C-F7A160AAB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F3A4ED-EFB2-451B-9B75-55777873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A73434-5B36-47B9-B240-A111BB95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C04C85F-71DB-409C-9CD5-EC6ABDF0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247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CCDB81-EEB1-4419-85C8-410957C18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27" y="269590"/>
            <a:ext cx="8229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unset" dir="t"/>
            </a:scene3d>
            <a:sp3d extrusionH="57150" prstMaterial="matte">
              <a:bevelT w="38100" h="38100"/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557189-169C-44FF-8CC9-89B17DE34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627" y="1730089"/>
            <a:ext cx="8229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BD5E7A-0971-4178-BD78-E02F8180A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7E2238F-D6CF-4B59-8188-021281BDF0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36A112-810F-45C1-92A4-DE488D061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345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918E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Intro " panose="02000000000000000000" pitchFamily="50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158" y="197706"/>
            <a:ext cx="8203842" cy="2131492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Творческая презентация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 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  <a:effectLst/>
              </a:rPr>
              <a:t>«Использование </a:t>
            </a:r>
            <a:r>
              <a:rPr lang="ru-RU" sz="3200" b="1" dirty="0" err="1">
                <a:solidFill>
                  <a:srgbClr val="7030A0"/>
                </a:solidFill>
                <a:effectLst/>
              </a:rPr>
              <a:t>здоровьесберегающих</a:t>
            </a:r>
            <a:r>
              <a:rPr lang="ru-RU" sz="3200" b="1" dirty="0">
                <a:solidFill>
                  <a:srgbClr val="7030A0"/>
                </a:solidFill>
                <a:effectLst/>
              </a:rPr>
              <a:t> технологий в работе с детьми</a:t>
            </a:r>
            <a:br>
              <a:rPr lang="ru-RU" sz="3200" b="1" dirty="0">
                <a:solidFill>
                  <a:srgbClr val="7030A0"/>
                </a:solidFill>
                <a:effectLst/>
              </a:rPr>
            </a:br>
            <a:r>
              <a:rPr lang="ru-RU" sz="3200" b="1" dirty="0">
                <a:solidFill>
                  <a:srgbClr val="7030A0"/>
                </a:solidFill>
                <a:effectLst/>
              </a:rPr>
              <a:t> раннего возраста»</a:t>
            </a:r>
            <a:endParaRPr lang="ru-RU" sz="3200" dirty="0">
              <a:solidFill>
                <a:srgbClr val="7030A0"/>
              </a:solidFill>
              <a:effectLst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7042" y="4238062"/>
            <a:ext cx="7274256" cy="156439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r"/>
            <a:endParaRPr lang="ru-RU" dirty="0">
              <a:effectLst/>
            </a:endParaRPr>
          </a:p>
          <a:p>
            <a:pPr algn="r"/>
            <a:r>
              <a:rPr lang="ru-RU" sz="2200" dirty="0">
                <a:solidFill>
                  <a:srgbClr val="7030A0"/>
                </a:solidFill>
              </a:rPr>
              <a:t>Дергачева Юлия Сергеевна</a:t>
            </a:r>
            <a:endParaRPr lang="ru-RU" sz="2200" dirty="0">
              <a:solidFill>
                <a:srgbClr val="7030A0"/>
              </a:solidFill>
              <a:cs typeface="Calibri"/>
            </a:endParaRPr>
          </a:p>
          <a:p>
            <a:pPr algn="r"/>
            <a:r>
              <a:rPr lang="ru-RU" sz="2200" dirty="0">
                <a:solidFill>
                  <a:srgbClr val="7030A0"/>
                </a:solidFill>
                <a:effectLst/>
              </a:rPr>
              <a:t>Воспитатель МАДОУ №13</a:t>
            </a:r>
            <a:endParaRPr lang="ru-RU" sz="2200" dirty="0">
              <a:solidFill>
                <a:srgbClr val="7030A0"/>
              </a:solidFill>
              <a:effectLst/>
              <a:cs typeface="Calibri"/>
            </a:endParaRPr>
          </a:p>
          <a:p>
            <a:pPr algn="r"/>
            <a:r>
              <a:rPr lang="ru-RU" sz="2200" dirty="0" err="1">
                <a:solidFill>
                  <a:srgbClr val="7030A0"/>
                </a:solidFill>
              </a:rPr>
              <a:t>Г.Оленегорск</a:t>
            </a:r>
            <a:endParaRPr lang="ru-RU" sz="2200" dirty="0" err="1">
              <a:solidFill>
                <a:srgbClr val="7030A0"/>
              </a:solidFill>
              <a:cs typeface="Calibri"/>
            </a:endParaRPr>
          </a:p>
          <a:p>
            <a:pPr algn="r"/>
            <a:r>
              <a:rPr lang="ru-RU" sz="2200" dirty="0">
                <a:solidFill>
                  <a:srgbClr val="7030A0"/>
                </a:solidFill>
              </a:rPr>
              <a:t>2020г</a:t>
            </a:r>
            <a:r>
              <a:rPr lang="ru-RU" dirty="0">
                <a:solidFill>
                  <a:srgbClr val="7030A0"/>
                </a:solidFill>
                <a:effectLst/>
              </a:rPr>
              <a:t>.</a:t>
            </a:r>
            <a:endParaRPr lang="ru-RU" dirty="0">
              <a:solidFill>
                <a:srgbClr val="7030A0"/>
              </a:solidFill>
              <a:effectLst/>
              <a:cs typeface="Calibri"/>
            </a:endParaRPr>
          </a:p>
        </p:txBody>
      </p:sp>
      <p:pic>
        <p:nvPicPr>
          <p:cNvPr id="4" name="Рисунок 4" descr="Изображение выглядит как комната, рису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4A1D87C6-70CD-43BA-B1A3-29A97B2024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1990" y="2656530"/>
            <a:ext cx="3483067" cy="193806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62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442" y="882316"/>
            <a:ext cx="8213558" cy="5975683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sunset" dir="t"/>
            </a:scene3d>
            <a:sp3d extrusionH="57150" prstMaterial="matte">
              <a:bevelT w="38100" h="38100"/>
            </a:sp3d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effectLst/>
              </a:rPr>
              <a:t>«</a:t>
            </a:r>
            <a:r>
              <a:rPr lang="ru-RU" sz="2800" b="1" dirty="0" smtClean="0">
                <a:solidFill>
                  <a:srgbClr val="7030A0"/>
                </a:solidFill>
                <a:effectLst/>
              </a:rPr>
              <a:t>Добрая </a:t>
            </a:r>
            <a:r>
              <a:rPr lang="ru-RU" sz="2800" b="1" dirty="0" smtClean="0">
                <a:solidFill>
                  <a:srgbClr val="7030A0"/>
                </a:solidFill>
                <a:effectLst/>
              </a:rPr>
              <a:t>половина забот педагога- воспитание здорового </a:t>
            </a:r>
            <a:r>
              <a:rPr lang="ru-RU" sz="2800" b="1" dirty="0" smtClean="0">
                <a:solidFill>
                  <a:srgbClr val="7030A0"/>
                </a:solidFill>
                <a:effectLst/>
              </a:rPr>
              <a:t>ребенка»</a:t>
            </a:r>
            <a:r>
              <a:rPr lang="ru-RU" sz="2800" b="1" dirty="0" smtClean="0">
                <a:solidFill>
                  <a:srgbClr val="7030A0"/>
                </a:solidFill>
                <a:effectLst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effectLst/>
              </a:rPr>
            </a:br>
            <a:r>
              <a:rPr lang="ru-RU" sz="2800" b="1" dirty="0" smtClean="0">
                <a:solidFill>
                  <a:srgbClr val="7030A0"/>
                </a:solidFill>
                <a:effectLst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effectLst/>
              </a:rPr>
            </a:br>
            <a:r>
              <a:rPr lang="ru-RU" sz="2800" b="1" dirty="0" smtClean="0">
                <a:solidFill>
                  <a:srgbClr val="7030A0"/>
                </a:solidFill>
                <a:effectLst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effectLst/>
              </a:rPr>
            </a:br>
            <a:r>
              <a:rPr lang="ru-RU" sz="2400" dirty="0" smtClean="0">
                <a:solidFill>
                  <a:srgbClr val="7030A0"/>
                </a:solidFill>
              </a:rPr>
              <a:t>«</a:t>
            </a:r>
            <a:r>
              <a:rPr lang="ru-RU" sz="2400" dirty="0">
                <a:solidFill>
                  <a:srgbClr val="7030A0"/>
                </a:solidFill>
              </a:rPr>
              <a:t>Забота о здоровье ребёнка – это не просто комплекс санитарно-гигиенических норм и правил и не свод требований к режиму, питанию, труду, отдыху. 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Это </a:t>
            </a:r>
            <a:r>
              <a:rPr lang="ru-RU" sz="2400" dirty="0">
                <a:solidFill>
                  <a:srgbClr val="7030A0"/>
                </a:solidFill>
              </a:rPr>
              <a:t>прежде всего забота о гармоничной полноте всех физических и духовных сил, и венцом этой гармонии является радость творчества</a:t>
            </a:r>
            <a:r>
              <a:rPr lang="ru-RU" sz="2400" dirty="0" smtClean="0">
                <a:solidFill>
                  <a:srgbClr val="7030A0"/>
                </a:solidFill>
              </a:rPr>
              <a:t>»</a:t>
            </a:r>
            <a:r>
              <a:rPr lang="ru-RU" sz="2400" dirty="0">
                <a:solidFill>
                  <a:srgbClr val="7030A0"/>
                </a:solidFill>
              </a:rPr>
              <a:t> 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>В. А. Сухомлинский</a:t>
            </a:r>
            <a:r>
              <a:rPr lang="ru-RU" sz="2400" b="1" i="1" dirty="0">
                <a:solidFill>
                  <a:srgbClr val="7030A0"/>
                </a:solidFill>
                <a:effectLst/>
              </a:rPr>
              <a:t/>
            </a:r>
            <a:br>
              <a:rPr lang="ru-RU" sz="2400" b="1" i="1" dirty="0">
                <a:solidFill>
                  <a:srgbClr val="7030A0"/>
                </a:solidFill>
                <a:effectLst/>
              </a:rPr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>
                <a:solidFill>
                  <a:srgbClr val="7030A0"/>
                </a:solidFill>
                <a:effectLst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effectLst/>
              </a:rPr>
            </a:br>
            <a:r>
              <a:rPr lang="ru-RU" sz="2800" b="1" dirty="0">
                <a:solidFill>
                  <a:srgbClr val="7030A0"/>
                </a:solidFill>
                <a:effectLst/>
              </a:rPr>
              <a:t/>
            </a:r>
            <a:br>
              <a:rPr lang="ru-RU" sz="2800" b="1" dirty="0">
                <a:solidFill>
                  <a:srgbClr val="7030A0"/>
                </a:solidFill>
                <a:effectLst/>
              </a:rPr>
            </a:br>
            <a:endParaRPr lang="ru-RU" sz="2800" b="1" dirty="0">
              <a:solidFill>
                <a:srgbClr val="7030A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9744" y="4796589"/>
            <a:ext cx="7274256" cy="2192553"/>
          </a:xfrm>
        </p:spPr>
        <p:txBody>
          <a:bodyPr>
            <a:noAutofit/>
          </a:bodyPr>
          <a:lstStyle/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7724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73" y="449180"/>
            <a:ext cx="8085221" cy="498909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F1770"/>
                </a:solidFill>
              </a:rPr>
              <a:t/>
            </a:r>
            <a:br>
              <a:rPr lang="ru-RU" sz="3200" dirty="0">
                <a:solidFill>
                  <a:srgbClr val="CF1770"/>
                </a:solidFill>
              </a:rPr>
            </a:br>
            <a:r>
              <a:rPr lang="ru-RU" sz="3200" dirty="0" err="1" smtClean="0">
                <a:solidFill>
                  <a:srgbClr val="7030A0"/>
                </a:solidFill>
              </a:rPr>
              <a:t>Здоровьесберегающие</a:t>
            </a:r>
            <a:r>
              <a:rPr lang="ru-RU" sz="3200" dirty="0" smtClean="0">
                <a:solidFill>
                  <a:srgbClr val="7030A0"/>
                </a:solidFill>
              </a:rPr>
              <a:t/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 </a:t>
            </a:r>
            <a:r>
              <a:rPr lang="ru-RU" sz="3200" dirty="0">
                <a:solidFill>
                  <a:srgbClr val="7030A0"/>
                </a:solidFill>
              </a:rPr>
              <a:t>технологии </a:t>
            </a:r>
            <a:r>
              <a:rPr lang="ru-RU" sz="3200" dirty="0" smtClean="0">
                <a:solidFill>
                  <a:srgbClr val="7030A0"/>
                </a:solidFill>
              </a:rPr>
              <a:t>- это </a:t>
            </a:r>
            <a:r>
              <a:rPr lang="ru-RU" sz="3200" dirty="0">
                <a:solidFill>
                  <a:srgbClr val="7030A0"/>
                </a:solidFill>
              </a:rPr>
              <a:t>система мер,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 включающая взаимосвязь и взаимодействие всех факторов образовательной среды, направленных на сохранение здоровья </a:t>
            </a:r>
            <a:r>
              <a:rPr lang="ru-RU" sz="3200" dirty="0" smtClean="0">
                <a:solidFill>
                  <a:srgbClr val="7030A0"/>
                </a:solidFill>
              </a:rPr>
              <a:t>ребенка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 </a:t>
            </a:r>
            <a:r>
              <a:rPr lang="ru-RU" sz="3200" dirty="0">
                <a:solidFill>
                  <a:srgbClr val="7030A0"/>
                </a:solidFill>
              </a:rPr>
              <a:t>на всех этапах </a:t>
            </a:r>
            <a:r>
              <a:rPr lang="ru-RU" sz="3200" dirty="0" smtClean="0">
                <a:solidFill>
                  <a:srgbClr val="7030A0"/>
                </a:solidFill>
              </a:rPr>
              <a:t>его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 </a:t>
            </a:r>
            <a:r>
              <a:rPr lang="ru-RU" sz="3200" dirty="0">
                <a:solidFill>
                  <a:srgbClr val="7030A0"/>
                </a:solidFill>
              </a:rPr>
              <a:t>обучения и развития</a:t>
            </a:r>
          </a:p>
          <a:p>
            <a:endParaRPr lang="ru-RU" sz="3200" dirty="0">
              <a:solidFill>
                <a:srgbClr val="CF177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V="1">
            <a:off x="1392072" y="5927074"/>
            <a:ext cx="7274256" cy="45719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617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072" y="242370"/>
            <a:ext cx="7274256" cy="5324241"/>
          </a:xfrm>
        </p:spPr>
        <p:txBody>
          <a:bodyPr>
            <a:normAutofit/>
          </a:bodyPr>
          <a:lstStyle/>
          <a:p>
            <a:r>
              <a:rPr lang="ru-RU" sz="3200" u="sng" dirty="0">
                <a:solidFill>
                  <a:srgbClr val="7030A0"/>
                </a:solidFill>
              </a:rPr>
              <a:t>Цель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здоровьесберегающих</a:t>
            </a:r>
            <a:r>
              <a:rPr lang="ru-RU" sz="3200" dirty="0">
                <a:solidFill>
                  <a:srgbClr val="7030A0"/>
                </a:solidFill>
              </a:rPr>
              <a:t> образовательных технологий - обеспечить ребенку возможность сохранения здоровья, сформировать у него необходимые знания, умения и навыки по здоровому образу жизни, научить использовать полученные знания в повседневной </a:t>
            </a:r>
            <a:r>
              <a:rPr lang="ru-RU" sz="3200" dirty="0" smtClean="0">
                <a:solidFill>
                  <a:srgbClr val="7030A0"/>
                </a:solidFill>
              </a:rPr>
              <a:t>жизни</a:t>
            </a:r>
            <a:endParaRPr lang="ru-RU" sz="3200" dirty="0">
              <a:solidFill>
                <a:srgbClr val="7030A0"/>
              </a:solidFill>
            </a:endParaRPr>
          </a:p>
          <a:p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V="1">
            <a:off x="1392072" y="5927074"/>
            <a:ext cx="7274256" cy="45719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62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905" y="0"/>
            <a:ext cx="7559423" cy="5646821"/>
          </a:xfrm>
        </p:spPr>
        <p:txBody>
          <a:bodyPr>
            <a:normAutofit/>
          </a:bodyPr>
          <a:lstStyle/>
          <a:p>
            <a:r>
              <a:rPr lang="ru-RU" sz="3200" u="sng" dirty="0">
                <a:solidFill>
                  <a:srgbClr val="7030A0"/>
                </a:solidFill>
              </a:rPr>
              <a:t>Задачи:</a:t>
            </a:r>
            <a:r>
              <a:rPr lang="ru-RU" sz="3200" dirty="0">
                <a:solidFill>
                  <a:srgbClr val="7030A0"/>
                </a:solidFill>
              </a:rPr>
              <a:t/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Формирование </a:t>
            </a:r>
            <a:r>
              <a:rPr lang="ru-RU" sz="3200" dirty="0">
                <a:solidFill>
                  <a:srgbClr val="7030A0"/>
                </a:solidFill>
              </a:rPr>
              <a:t>потребности в здоровом образе жизни через систему знаний и представлений об организме </a:t>
            </a:r>
            <a:r>
              <a:rPr lang="ru-RU" sz="3200" dirty="0" smtClean="0">
                <a:solidFill>
                  <a:srgbClr val="7030A0"/>
                </a:solidFill>
              </a:rPr>
              <a:t>человека. Воспитание </a:t>
            </a:r>
            <a:r>
              <a:rPr lang="ru-RU" sz="3200" dirty="0">
                <a:solidFill>
                  <a:srgbClr val="7030A0"/>
                </a:solidFill>
              </a:rPr>
              <a:t>осознанного отношения к своему здоровью; 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формирование осознанного отношения к соблюдению правил личной </a:t>
            </a:r>
            <a:r>
              <a:rPr lang="ru-RU" sz="3200" dirty="0" smtClean="0">
                <a:solidFill>
                  <a:srgbClr val="7030A0"/>
                </a:solidFill>
              </a:rPr>
              <a:t>гигиены. </a:t>
            </a:r>
            <a:r>
              <a:rPr lang="ru-RU" sz="3200" dirty="0">
                <a:solidFill>
                  <a:srgbClr val="7030A0"/>
                </a:solidFill>
              </a:rPr>
              <a:t/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Забота </a:t>
            </a:r>
            <a:r>
              <a:rPr lang="ru-RU" sz="3200" dirty="0">
                <a:solidFill>
                  <a:srgbClr val="7030A0"/>
                </a:solidFill>
              </a:rPr>
              <a:t>о психологическом </a:t>
            </a:r>
            <a:r>
              <a:rPr lang="ru-RU" sz="3200" dirty="0" smtClean="0">
                <a:solidFill>
                  <a:srgbClr val="7030A0"/>
                </a:solidFill>
              </a:rPr>
              <a:t>здоровье.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V="1">
            <a:off x="1392072" y="5927074"/>
            <a:ext cx="7274256" cy="45719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457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4911" y="422030"/>
            <a:ext cx="8539089" cy="1055077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7030A0"/>
                </a:solidFill>
              </a:rPr>
              <a:t>Развивающая среда</a:t>
            </a:r>
            <a:r>
              <a:rPr lang="ru-RU" sz="2700" dirty="0" smtClean="0">
                <a:solidFill>
                  <a:srgbClr val="7030A0"/>
                </a:solidFill>
              </a:rPr>
              <a:t> </a:t>
            </a:r>
            <a:r>
              <a:rPr lang="ru-RU" sz="2700" dirty="0" smtClean="0">
                <a:solidFill>
                  <a:srgbClr val="7030A0"/>
                </a:solidFill>
              </a:rPr>
              <a:t>организована </a:t>
            </a:r>
            <a:r>
              <a:rPr lang="ru-RU" sz="2700" dirty="0" smtClean="0">
                <a:solidFill>
                  <a:srgbClr val="7030A0"/>
                </a:solidFill>
              </a:rPr>
              <a:t>мною таким образом, что детям </a:t>
            </a:r>
            <a:r>
              <a:rPr lang="ru-RU" sz="2700" dirty="0" smtClean="0">
                <a:solidFill>
                  <a:srgbClr val="7030A0"/>
                </a:solidFill>
              </a:rPr>
              <a:t>предоставлена </a:t>
            </a:r>
            <a:r>
              <a:rPr lang="ru-RU" sz="2700" dirty="0" smtClean="0">
                <a:solidFill>
                  <a:srgbClr val="7030A0"/>
                </a:solidFill>
              </a:rPr>
              <a:t>возможность для самостоятельного </a:t>
            </a:r>
            <a:r>
              <a:rPr lang="ru-RU" sz="2700" dirty="0" smtClean="0">
                <a:solidFill>
                  <a:srgbClr val="7030A0"/>
                </a:solidFill>
              </a:rPr>
              <a:t>выбора той или иной двигательной активности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DSC_01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10308" y="1744845"/>
            <a:ext cx="3165930" cy="4221241"/>
          </a:xfrm>
          <a:ln>
            <a:solidFill>
              <a:schemeClr val="accent1"/>
            </a:solidFill>
          </a:ln>
        </p:spPr>
      </p:pic>
      <p:pic>
        <p:nvPicPr>
          <p:cNvPr id="10" name="Содержимое 9" descr="IMG_20200323_1747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6454" t="18252" r="20719" b="17622"/>
          <a:stretch>
            <a:fillRect/>
          </a:stretch>
        </p:blipFill>
        <p:spPr>
          <a:xfrm>
            <a:off x="5213541" y="1738860"/>
            <a:ext cx="3600675" cy="4227227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Для эффективности работы по оздоровлению детей использую и постоянно пополняю имеющийся в группе </a:t>
            </a:r>
            <a:r>
              <a:rPr lang="ru-RU" sz="2800" b="1" dirty="0" smtClean="0">
                <a:solidFill>
                  <a:srgbClr val="7030A0"/>
                </a:solidFill>
              </a:rPr>
              <a:t>дидактический материал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6" name="Содержимое 5" descr="IMG_20200128_0750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2875" b="5555"/>
          <a:stretch>
            <a:fillRect/>
          </a:stretch>
        </p:blipFill>
        <p:spPr>
          <a:xfrm>
            <a:off x="1508307" y="1832942"/>
            <a:ext cx="3316911" cy="4300572"/>
          </a:xfrm>
          <a:ln>
            <a:solidFill>
              <a:srgbClr val="0070C0"/>
            </a:solidFill>
          </a:ln>
        </p:spPr>
      </p:pic>
      <p:pic>
        <p:nvPicPr>
          <p:cNvPr id="5" name="Содержимое 4" descr="IMG_20191117_021147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06572" y="1830363"/>
            <a:ext cx="3587262" cy="4332532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«Корзинка сокровищ» - одна из любимых и самых востребованных материалов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9" name="Содержимое 8" descr="IMG_20200227_1340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0975" t="15914" r="28403" b="3153"/>
          <a:stretch>
            <a:fillRect/>
          </a:stretch>
        </p:blipFill>
        <p:spPr>
          <a:xfrm>
            <a:off x="1308295" y="1800665"/>
            <a:ext cx="3291840" cy="2996418"/>
          </a:xfrm>
          <a:ln>
            <a:solidFill>
              <a:schemeClr val="accent1"/>
            </a:solidFill>
          </a:ln>
        </p:spPr>
      </p:pic>
      <p:pic>
        <p:nvPicPr>
          <p:cNvPr id="6" name="Содержимое 5" descr="IMG_20191117_021335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82873" y="1774825"/>
            <a:ext cx="3299479" cy="4402138"/>
          </a:xfrm>
          <a:ln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434905" y="5106572"/>
            <a:ext cx="3615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CF1770"/>
                </a:solidFill>
              </a:rPr>
              <a:t>Корзинка собрана мною с душой и</a:t>
            </a:r>
          </a:p>
          <a:p>
            <a:pPr algn="ctr">
              <a:buNone/>
            </a:pPr>
            <a:r>
              <a:rPr lang="ru-RU" dirty="0" smtClean="0">
                <a:solidFill>
                  <a:srgbClr val="CF1770"/>
                </a:solidFill>
              </a:rPr>
              <a:t> заботой о малышах</a:t>
            </a:r>
            <a:endParaRPr lang="ru-RU" dirty="0">
              <a:solidFill>
                <a:srgbClr val="CF177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6C2960-6C95-4837-9E74-3CD86643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9590"/>
            <a:ext cx="8392520" cy="1575252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Двигательная активность детей </a:t>
            </a:r>
            <a:r>
              <a:rPr lang="ru-RU" sz="2800" dirty="0" smtClean="0">
                <a:solidFill>
                  <a:srgbClr val="CF1770"/>
                </a:solidFill>
              </a:rPr>
              <a:t/>
            </a:r>
            <a:br>
              <a:rPr lang="ru-RU" sz="2800" dirty="0" smtClean="0">
                <a:solidFill>
                  <a:srgbClr val="CF1770"/>
                </a:solidFill>
              </a:rPr>
            </a:br>
            <a:r>
              <a:rPr lang="ru-RU" sz="2800" dirty="0" smtClean="0">
                <a:solidFill>
                  <a:srgbClr val="CF1770"/>
                </a:solidFill>
              </a:rPr>
              <a:t>в </a:t>
            </a:r>
            <a:r>
              <a:rPr lang="ru-RU" sz="2800" dirty="0">
                <a:solidFill>
                  <a:srgbClr val="CF1770"/>
                </a:solidFill>
              </a:rPr>
              <a:t>раннем возрасте способствует нормальному развитию костно-мышечной </a:t>
            </a:r>
            <a:r>
              <a:rPr lang="ru-RU" sz="2800" dirty="0" smtClean="0">
                <a:solidFill>
                  <a:srgbClr val="CF1770"/>
                </a:solidFill>
              </a:rPr>
              <a:t>системы </a:t>
            </a: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5" name="Рисунок 5" descr="Изображение выглядит как человек, ребенок, внутренний, малыш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ACF6B641-D0C4-4113-B8B7-DF298D0045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93" t="10644" r="27172" b="972"/>
          <a:stretch/>
        </p:blipFill>
        <p:spPr>
          <a:xfrm>
            <a:off x="5714275" y="1988169"/>
            <a:ext cx="2755168" cy="32433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5" descr="Изображение выглядит как человек, забор, сидит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34477189-AB33-49AB-98EA-EBD38A2BA4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598" r="11991"/>
          <a:stretch/>
        </p:blipFill>
        <p:spPr>
          <a:xfrm>
            <a:off x="779808" y="1973180"/>
            <a:ext cx="4142667" cy="29517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941095" y="5303603"/>
            <a:ext cx="6497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улучшает деятельность сердечно - сосудистой 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и дыхательной систем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55552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20842"/>
            <a:ext cx="8392520" cy="174859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Используя технологию сохранения и стимулирования здоровья,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CF1770"/>
                </a:solidFill>
              </a:rPr>
              <a:t>я применяю: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rgbClr val="CF1770"/>
              </a:solidFill>
            </a:endParaRPr>
          </a:p>
        </p:txBody>
      </p:sp>
      <p:pic>
        <p:nvPicPr>
          <p:cNvPr id="3" name="Рисунок 3" descr="Изображение выглядит как человек, ребенок, внутренний, маленьк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0E9E940F-60AA-40B3-8D95-8F56EA5B6E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0033" y="1900753"/>
            <a:ext cx="3796087" cy="30838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7" descr="Изображение выглядит как ребенок, маленький, молодой, играе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78367311-CAE3-4DBD-AC7A-A15774865E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947" r="434"/>
          <a:stretch>
            <a:fillRect/>
          </a:stretch>
        </p:blipFill>
        <p:spPr>
          <a:xfrm>
            <a:off x="4747931" y="2791328"/>
            <a:ext cx="4091268" cy="27516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716506" y="5197642"/>
            <a:ext cx="2337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F1770"/>
                </a:solidFill>
              </a:rPr>
              <a:t>подвижные</a:t>
            </a:r>
            <a:r>
              <a:rPr lang="ru-RU" b="1" dirty="0" smtClean="0">
                <a:solidFill>
                  <a:srgbClr val="CF1770"/>
                </a:solidFill>
              </a:rPr>
              <a:t> </a:t>
            </a:r>
            <a:r>
              <a:rPr lang="ru-RU" dirty="0" smtClean="0">
                <a:solidFill>
                  <a:srgbClr val="CF1770"/>
                </a:solidFill>
              </a:rPr>
              <a:t>игры</a:t>
            </a:r>
            <a:r>
              <a:rPr lang="ru-RU" b="1" dirty="0" smtClean="0">
                <a:solidFill>
                  <a:srgbClr val="CF1770"/>
                </a:solidFill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63027" y="2245894"/>
            <a:ext cx="17481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F1770"/>
                </a:solidFill>
              </a:rPr>
              <a:t>и</a:t>
            </a:r>
            <a:r>
              <a:rPr lang="ru-RU" sz="2000" b="1" dirty="0">
                <a:solidFill>
                  <a:srgbClr val="CF1770"/>
                </a:solidFill>
              </a:rPr>
              <a:t> </a:t>
            </a:r>
            <a:r>
              <a:rPr lang="ru-RU" sz="2000" dirty="0" smtClean="0">
                <a:solidFill>
                  <a:srgbClr val="CF1770"/>
                </a:solidFill>
              </a:rPr>
              <a:t>спортивные</a:t>
            </a:r>
            <a:endParaRPr lang="ru-RU" sz="2000" dirty="0"/>
          </a:p>
        </p:txBody>
      </p:sp>
      <p:pic>
        <p:nvPicPr>
          <p:cNvPr id="1026" name="Picture 2" descr="G:\юля-конкурс\от Юли\hello_html_3b489e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7223" y="1305055"/>
            <a:ext cx="1077131" cy="1077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F0D2E-3670-452A-976D-61DE4B017D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4780" y="175020"/>
            <a:ext cx="8393112" cy="1855894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rgbClr val="CF1770"/>
                </a:solidFill>
              </a:rPr>
              <a:t>«В каждом маленьком ребёнке, и в мальчишке, и в девчонке, есть по двести грамм взрывчатки или даже полкило, должен он бежать и прыгать, всё хватать, ногами дрыгать,</a:t>
            </a:r>
            <a:endParaRPr lang="ru-RU" sz="2000" dirty="0">
              <a:solidFill>
                <a:srgbClr val="CF1770"/>
              </a:solidFill>
            </a:endParaRPr>
          </a:p>
          <a:p>
            <a:r>
              <a:rPr lang="ru-RU" sz="2000" i="1" dirty="0">
                <a:solidFill>
                  <a:srgbClr val="CF1770"/>
                </a:solidFill>
              </a:rPr>
              <a:t>А иначе он взорвётся неизвестно отчего…»</a:t>
            </a:r>
            <a:endParaRPr lang="ru-RU" sz="2000" dirty="0">
              <a:solidFill>
                <a:srgbClr val="CF1770"/>
              </a:solidFill>
            </a:endParaRPr>
          </a:p>
          <a:p>
            <a:endParaRPr lang="ru-RU" sz="2000" dirty="0"/>
          </a:p>
        </p:txBody>
      </p:sp>
      <p:pic>
        <p:nvPicPr>
          <p:cNvPr id="3" name="Рисунок 3" descr="Изображение выглядит как мальчик, человек, ребенок, забор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566FB01-5AD5-4F46-962F-59CDC4E09C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7034" r="7001"/>
          <a:stretch>
            <a:fillRect/>
          </a:stretch>
        </p:blipFill>
        <p:spPr>
          <a:xfrm>
            <a:off x="723020" y="1957137"/>
            <a:ext cx="3926265" cy="29517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DFDADD4-E313-46CE-BF97-185453964244}"/>
              </a:ext>
            </a:extLst>
          </p:cNvPr>
          <p:cNvSpPr txBox="1"/>
          <p:nvPr/>
        </p:nvSpPr>
        <p:spPr>
          <a:xfrm>
            <a:off x="1572127" y="5047060"/>
            <a:ext cx="719814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и даже </a:t>
            </a:r>
            <a:r>
              <a:rPr lang="ru-RU" sz="2000" dirty="0">
                <a:solidFill>
                  <a:srgbClr val="CF1770"/>
                </a:solidFill>
              </a:rPr>
              <a:t>эта смешная песенка из мультфильма подтверждает доказанное мнение об интенсивной двигательной активности, свойственной </a:t>
            </a:r>
            <a:r>
              <a:rPr lang="ru-RU" sz="2000" dirty="0" smtClean="0">
                <a:solidFill>
                  <a:srgbClr val="CF1770"/>
                </a:solidFill>
              </a:rPr>
              <a:t>детям…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pic>
        <p:nvPicPr>
          <p:cNvPr id="4" name="Рисунок 5" descr="Изображение выглядит как человек, внутренний, ребенок, молодо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7E50C930-E5E0-477D-87AF-84DFEC318E2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3444" y="1944999"/>
            <a:ext cx="3980385" cy="297992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55923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CF1770"/>
                </a:solidFill>
              </a:rPr>
              <a:t>В своей практике я использую упражнения на развитие вестибулярной и </a:t>
            </a:r>
            <a:r>
              <a:rPr lang="ru-RU" sz="3100" dirty="0" err="1">
                <a:solidFill>
                  <a:srgbClr val="CF1770"/>
                </a:solidFill>
              </a:rPr>
              <a:t>проприоцептивной</a:t>
            </a:r>
            <a:r>
              <a:rPr lang="ru-RU" sz="3100" dirty="0">
                <a:solidFill>
                  <a:srgbClr val="CF1770"/>
                </a:solidFill>
              </a:rPr>
              <a:t> сенсорных </a:t>
            </a:r>
            <a:r>
              <a:rPr lang="ru-RU" sz="3100" dirty="0" smtClean="0">
                <a:solidFill>
                  <a:srgbClr val="CF1770"/>
                </a:solidFill>
              </a:rPr>
              <a:t>систем</a:t>
            </a:r>
            <a:r>
              <a:rPr lang="ru-RU" sz="3100" dirty="0" smtClean="0">
                <a:solidFill>
                  <a:srgbClr val="CF1770"/>
                </a:solidFill>
                <a:effectLst/>
              </a:rPr>
              <a:t> </a:t>
            </a:r>
            <a:endParaRPr lang="ru-RU" dirty="0">
              <a:solidFill>
                <a:srgbClr val="CF1770"/>
              </a:solidFill>
              <a:effectLst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03" r="478"/>
          <a:stretch/>
        </p:blipFill>
        <p:spPr>
          <a:xfrm>
            <a:off x="1545770" y="1745569"/>
            <a:ext cx="2960517" cy="3355367"/>
          </a:xfr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22" r="2130"/>
          <a:stretch/>
        </p:blipFill>
        <p:spPr>
          <a:xfrm>
            <a:off x="5241203" y="1744524"/>
            <a:ext cx="2958418" cy="3356412"/>
          </a:xfrm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937657" y="5100936"/>
            <a:ext cx="5653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которые позволяют ребенку правильно ощущать все части своего тела и контролировать свои </a:t>
            </a:r>
            <a:r>
              <a:rPr lang="ru-RU" sz="2000" dirty="0" smtClean="0">
                <a:solidFill>
                  <a:srgbClr val="CF1770"/>
                </a:solidFill>
              </a:rPr>
              <a:t>движения</a:t>
            </a:r>
            <a:endParaRPr lang="ru-RU" sz="2000" dirty="0">
              <a:solidFill>
                <a:srgbClr val="CF17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3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727" y="0"/>
            <a:ext cx="8322500" cy="1812192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На </a:t>
            </a:r>
            <a:r>
              <a:rPr lang="ru-RU" sz="2800" dirty="0" smtClean="0">
                <a:solidFill>
                  <a:srgbClr val="CF1770"/>
                </a:solidFill>
              </a:rPr>
              <a:t>физкультурных занятиях </a:t>
            </a:r>
            <a:br>
              <a:rPr lang="ru-RU" sz="2800" dirty="0" smtClean="0">
                <a:solidFill>
                  <a:srgbClr val="CF1770"/>
                </a:solidFill>
              </a:rPr>
            </a:br>
            <a:r>
              <a:rPr lang="ru-RU" sz="2800" dirty="0" smtClean="0">
                <a:solidFill>
                  <a:srgbClr val="CF1770"/>
                </a:solidFill>
              </a:rPr>
              <a:t>предлагаю детям упражнения: </a:t>
            </a:r>
            <a:br>
              <a:rPr lang="ru-RU" sz="2800" dirty="0" smtClean="0">
                <a:solidFill>
                  <a:srgbClr val="CF1770"/>
                </a:solidFill>
              </a:rPr>
            </a:br>
            <a:r>
              <a:rPr lang="ru-RU" sz="2800" dirty="0" smtClean="0">
                <a:solidFill>
                  <a:srgbClr val="CF1770"/>
                </a:solidFill>
              </a:rPr>
              <a:t>"</a:t>
            </a:r>
            <a:r>
              <a:rPr lang="ru-RU" sz="2800" dirty="0">
                <a:solidFill>
                  <a:srgbClr val="CF1770"/>
                </a:solidFill>
              </a:rPr>
              <a:t>Проползи через </a:t>
            </a:r>
            <a:r>
              <a:rPr lang="ru-RU" sz="2800" dirty="0" smtClean="0">
                <a:solidFill>
                  <a:srgbClr val="CF1770"/>
                </a:solidFill>
              </a:rPr>
              <a:t>туннель</a:t>
            </a:r>
            <a:r>
              <a:rPr lang="ru-RU" sz="2800" dirty="0">
                <a:solidFill>
                  <a:srgbClr val="CF1770"/>
                </a:solidFill>
              </a:rPr>
              <a:t>,</a:t>
            </a:r>
            <a:r>
              <a:rPr lang="ru-RU" sz="2800" dirty="0" smtClean="0">
                <a:solidFill>
                  <a:srgbClr val="CF1770"/>
                </a:solidFill>
              </a:rPr>
              <a:t> в </a:t>
            </a:r>
            <a:r>
              <a:rPr lang="ru-RU" sz="2800" dirty="0" err="1" smtClean="0">
                <a:solidFill>
                  <a:srgbClr val="CF1770"/>
                </a:solidFill>
              </a:rPr>
              <a:t>воротики</a:t>
            </a:r>
            <a:r>
              <a:rPr lang="ru-RU" sz="2800" dirty="0" smtClean="0">
                <a:solidFill>
                  <a:srgbClr val="CF1770"/>
                </a:solidFill>
              </a:rPr>
              <a:t>»  </a:t>
            </a: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13" name="Рисунок 14" descr="Изображение выглядит как человек, забор, ребенок, малыш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BC77A51B-C9EF-4E08-94F2-463D84493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64835" y="1833022"/>
            <a:ext cx="3913776" cy="3775797"/>
          </a:xfrm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6965244" y="3533422"/>
            <a:ext cx="45719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3" descr="Изображение выглядит как мальчик, внутренний, ребенок,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FF42E082-75C5-423C-8A0D-4E49ACA416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5647" r="6372" b="6805"/>
          <a:stretch/>
        </p:blipFill>
        <p:spPr>
          <a:xfrm>
            <a:off x="1574709" y="1833022"/>
            <a:ext cx="2577566" cy="38015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101516" y="5634607"/>
            <a:ext cx="61189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F1770"/>
                </a:solidFill>
              </a:rPr>
              <a:t> при этом, замечаю радость и восторг на их лицах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2684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1449AC-D73C-48CA-BD17-BD891AD36F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7577" y="231933"/>
            <a:ext cx="8393112" cy="1998663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unset" dir="t"/>
            </a:scene3d>
            <a:sp3d extrusionH="57150" prstMaterial="matte">
              <a:bevelT w="38100" h="38100"/>
            </a:sp3d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>
                <a:solidFill>
                  <a:srgbClr val="CF1770"/>
                </a:solidFill>
              </a:rPr>
              <a:t>Использую для занятий </a:t>
            </a:r>
            <a:r>
              <a:rPr lang="ru-RU" sz="2800" dirty="0" err="1">
                <a:solidFill>
                  <a:srgbClr val="CF1770"/>
                </a:solidFill>
              </a:rPr>
              <a:t>ф</a:t>
            </a:r>
            <a:r>
              <a:rPr lang="ru-RU" sz="2800" dirty="0" err="1" smtClean="0">
                <a:solidFill>
                  <a:srgbClr val="CF1770"/>
                </a:solidFill>
              </a:rPr>
              <a:t>итбол</a:t>
            </a:r>
            <a:r>
              <a:rPr lang="ru-RU" sz="2800" dirty="0">
                <a:solidFill>
                  <a:srgbClr val="CF1770"/>
                </a:solidFill>
              </a:rPr>
              <a:t>, </a:t>
            </a:r>
            <a:r>
              <a:rPr lang="ru-RU" sz="2800" dirty="0" smtClean="0">
                <a:solidFill>
                  <a:srgbClr val="CF1770"/>
                </a:solidFill>
              </a:rPr>
              <a:t>так как </a:t>
            </a:r>
            <a:r>
              <a:rPr lang="ru-RU" sz="2800" dirty="0">
                <a:solidFill>
                  <a:srgbClr val="CF1770"/>
                </a:solidFill>
              </a:rPr>
              <a:t>точно знаю: </a:t>
            </a:r>
            <a:r>
              <a:rPr lang="ru-RU" sz="2800" dirty="0" err="1" smtClean="0">
                <a:solidFill>
                  <a:srgbClr val="CF1770"/>
                </a:solidFill>
              </a:rPr>
              <a:t>фитбол</a:t>
            </a:r>
            <a:r>
              <a:rPr lang="ru-RU" sz="2800" dirty="0" smtClean="0">
                <a:solidFill>
                  <a:srgbClr val="CF1770"/>
                </a:solidFill>
              </a:rPr>
              <a:t> - </a:t>
            </a:r>
            <a:r>
              <a:rPr lang="ru-RU" sz="2800" dirty="0">
                <a:solidFill>
                  <a:srgbClr val="CF1770"/>
                </a:solidFill>
              </a:rPr>
              <a:t>гимнастика способствует улучшению координации </a:t>
            </a:r>
            <a:r>
              <a:rPr lang="ru-RU" sz="2800" dirty="0" smtClean="0">
                <a:solidFill>
                  <a:srgbClr val="CF1770"/>
                </a:solidFill>
              </a:rPr>
              <a:t>движений</a:t>
            </a:r>
            <a:r>
              <a:rPr lang="ru-RU" sz="2800" dirty="0">
                <a:solidFill>
                  <a:srgbClr val="CF1770"/>
                </a:solidFill>
              </a:rPr>
              <a:t> </a:t>
            </a:r>
            <a:endParaRPr lang="ru-RU" sz="2800" dirty="0"/>
          </a:p>
          <a:p>
            <a:pPr algn="just"/>
            <a:endParaRPr lang="ru-RU" sz="2000" b="1" dirty="0"/>
          </a:p>
          <a:p>
            <a:endParaRPr lang="ru-RU" dirty="0"/>
          </a:p>
        </p:txBody>
      </p:sp>
      <p:pic>
        <p:nvPicPr>
          <p:cNvPr id="5" name="Рисунок 5" descr="Изображение выглядит как человек, мальчик, ребенок, маленьк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9E97852-BC96-4A21-A241-C19D0902FC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949" b="15392"/>
          <a:stretch/>
        </p:blipFill>
        <p:spPr>
          <a:xfrm>
            <a:off x="783228" y="2103196"/>
            <a:ext cx="2424667" cy="27896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7" descr="Изображение выглядит как внутренний, стол, сидит, компьютер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ADC3BB66-D363-455A-B4C6-5D95995D8EE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1552" t="29967" r="13138" b="18634"/>
          <a:stretch>
            <a:fillRect/>
          </a:stretch>
        </p:blipFill>
        <p:spPr>
          <a:xfrm>
            <a:off x="5869652" y="2133601"/>
            <a:ext cx="3023827" cy="27592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Рисунок 3" descr="Изображение выглядит как внутренний, человек, мальчик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2C4CDF9C-A52A-4D14-B8F9-22A0A8B919B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0768" y="2103196"/>
            <a:ext cx="2297383" cy="3060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475874" y="5261812"/>
            <a:ext cx="72349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а также, снижению нарушений </a:t>
            </a:r>
            <a:r>
              <a:rPr lang="ru-RU" sz="2000" dirty="0" err="1">
                <a:solidFill>
                  <a:srgbClr val="CF1770"/>
                </a:solidFill>
              </a:rPr>
              <a:t>опорно</a:t>
            </a:r>
            <a:r>
              <a:rPr lang="ru-RU" sz="2000" dirty="0">
                <a:solidFill>
                  <a:srgbClr val="CF1770"/>
                </a:solidFill>
              </a:rPr>
              <a:t> - двигательного аппарата, активизации дыхательной системы</a:t>
            </a:r>
            <a:endParaRPr lang="ru-RU" sz="2000" dirty="0"/>
          </a:p>
        </p:txBody>
      </p:sp>
      <p:pic>
        <p:nvPicPr>
          <p:cNvPr id="2050" name="Picture 2" descr="G:\юля-конкурс\от Юли\hello_html_3b489e2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84628" y="5305267"/>
            <a:ext cx="779489" cy="7794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305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69591"/>
            <a:ext cx="8229599" cy="204395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F1770"/>
                </a:solidFill>
              </a:rPr>
              <a:t>Ежедневно провожу подвижные игры</a:t>
            </a:r>
            <a:r>
              <a:rPr lang="ru-RU" sz="3200" dirty="0"/>
              <a:t/>
            </a:r>
            <a:br>
              <a:rPr lang="ru-RU" sz="3200" dirty="0"/>
            </a:br>
            <a:endParaRPr lang="en-US" sz="3200" dirty="0">
              <a:solidFill>
                <a:srgbClr val="CF1770"/>
              </a:solidFill>
              <a:latin typeface="Intro 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" name="Рисунок 10" descr="Изображение выглядит как человек, внутренний, ребенок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63103E7-1C89-4445-9868-B6C9C5E07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037" t="6323" r="887" b="23364"/>
          <a:stretch>
            <a:fillRect/>
          </a:stretch>
        </p:blipFill>
        <p:spPr>
          <a:xfrm>
            <a:off x="5219162" y="1459832"/>
            <a:ext cx="3250281" cy="3307040"/>
          </a:xfrm>
          <a:ln>
            <a:solidFill>
              <a:schemeClr val="accent1"/>
            </a:solidFill>
          </a:ln>
        </p:spPr>
      </p:pic>
      <p:pic>
        <p:nvPicPr>
          <p:cNvPr id="12" name="Рисунок 12" descr="Изображение выглядит как внутренний, стол, ребенок, окн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6E93B6E-1D4B-494D-9E65-67D2DC50257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6913" t="13873" r="8336" b="27487"/>
          <a:stretch>
            <a:fillRect/>
          </a:stretch>
        </p:blipFill>
        <p:spPr>
          <a:xfrm>
            <a:off x="866274" y="1432881"/>
            <a:ext cx="3625517" cy="3335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540043" y="4989095"/>
            <a:ext cx="7122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Они направлены не только на развитие игровых навыков ребенка, но и служат формированию здоровья малышей, формируют благоприятный фон в </a:t>
            </a:r>
            <a:r>
              <a:rPr lang="ru-RU" sz="2000" dirty="0" smtClean="0">
                <a:solidFill>
                  <a:srgbClr val="CF1770"/>
                </a:solidFill>
              </a:rPr>
              <a:t>группе</a:t>
            </a:r>
            <a:endParaRPr lang="ru-RU" sz="2000" dirty="0"/>
          </a:p>
        </p:txBody>
      </p:sp>
      <p:pic>
        <p:nvPicPr>
          <p:cNvPr id="3074" name="Picture 2" descr="G:\юля-конкурс\от Юли\hello_html_3b489e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9560" y="5507637"/>
            <a:ext cx="629587" cy="62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5A2151-E446-4F8F-81A5-EFDC6458E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Игры заставляют детей быть </a:t>
            </a:r>
            <a:br>
              <a:rPr lang="ru-RU" sz="2800" dirty="0">
                <a:solidFill>
                  <a:srgbClr val="CF1770"/>
                </a:solidFill>
              </a:rPr>
            </a:br>
            <a:r>
              <a:rPr lang="ru-RU" sz="2800" dirty="0">
                <a:solidFill>
                  <a:srgbClr val="CF1770"/>
                </a:solidFill>
              </a:rPr>
              <a:t>активными, деятельными, добиваться </a:t>
            </a:r>
            <a:r>
              <a:rPr lang="ru-RU" sz="2800" dirty="0" smtClean="0">
                <a:solidFill>
                  <a:srgbClr val="CF1770"/>
                </a:solidFill>
              </a:rPr>
              <a:t>успеха</a:t>
            </a:r>
            <a:r>
              <a:rPr lang="ru-RU" sz="2800" dirty="0">
                <a:solidFill>
                  <a:srgbClr val="CF1770"/>
                </a:solidFill>
              </a:rPr>
              <a:t> </a:t>
            </a:r>
          </a:p>
        </p:txBody>
      </p:sp>
      <p:pic>
        <p:nvPicPr>
          <p:cNvPr id="8" name="Рисунок 8" descr="Изображение выглядит как внутренний, ребенок, человек, набиты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D6A09462-A0FA-4FC3-9138-F3489147D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95522" y="1499000"/>
            <a:ext cx="2676698" cy="3562004"/>
          </a:xfrm>
          <a:ln>
            <a:solidFill>
              <a:schemeClr val="accent1"/>
            </a:solidFill>
          </a:ln>
        </p:spPr>
      </p:pic>
      <p:pic>
        <p:nvPicPr>
          <p:cNvPr id="10" name="Рисунок 10" descr="Изображение выглядит как человек, внутренний, малыш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1AB528F-D71B-47A5-964A-3E358B8BD7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085" y="1770938"/>
            <a:ext cx="2344810" cy="31358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Рисунок 3" descr="Изображение выглядит как человек, ребенок, внутренний, тор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0D32F599-70DA-4D5F-B9D3-313640BF423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8319" y="2130895"/>
            <a:ext cx="2555028" cy="34067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0841" y="5133473"/>
            <a:ext cx="3465095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действовать согласовано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14274" y="5566611"/>
            <a:ext cx="1973179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дружно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00800" y="5008966"/>
            <a:ext cx="2583789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2000" dirty="0">
                <a:solidFill>
                  <a:srgbClr val="CF1770"/>
                </a:solidFill>
              </a:rPr>
              <a:t>понимать друг друга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pic>
        <p:nvPicPr>
          <p:cNvPr id="1026" name="Picture 2" descr="C:\Users\manashkina tatyana\Downloads\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93230">
            <a:off x="5673615" y="1267141"/>
            <a:ext cx="633929" cy="633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0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392072" y="-609600"/>
            <a:ext cx="7274256" cy="611204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Для гармоничного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 физического развития детей,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большое значение в своей деятельности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уделяю развитию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крупной и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мелкой моторики</a:t>
            </a:r>
            <a:r>
              <a:rPr lang="ru-RU" sz="3600" dirty="0" smtClean="0">
                <a:solidFill>
                  <a:srgbClr val="7030A0"/>
                </a:solidFill>
              </a:rPr>
              <a:t> </a:t>
            </a:r>
            <a:br>
              <a:rPr lang="ru-RU" sz="3600" dirty="0" smtClean="0">
                <a:solidFill>
                  <a:srgbClr val="7030A0"/>
                </a:solidFill>
              </a:rPr>
            </a:b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92072" y="5970070"/>
            <a:ext cx="727425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-1"/>
            <a:ext cx="8229599" cy="2261937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Крупная моторика является основой для развития тонких и сложных движений мелкой моторики</a:t>
            </a:r>
            <a:br>
              <a:rPr lang="ru-RU" sz="2800" dirty="0">
                <a:solidFill>
                  <a:srgbClr val="CF1770"/>
                </a:solidFill>
              </a:rPr>
            </a:br>
            <a:endParaRPr lang="ru-RU" sz="2800" dirty="0">
              <a:solidFill>
                <a:srgbClr val="CF177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65244" y="3533422"/>
            <a:ext cx="45719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8" descr="Изображение выглядит как человек, стол, внутренний, сид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BCD931B-6C19-4F47-89BA-AD8196D80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1303" y="1903987"/>
            <a:ext cx="2752932" cy="2824177"/>
          </a:xfrm>
          <a:ln>
            <a:solidFill>
              <a:schemeClr val="accent1"/>
            </a:solidFill>
          </a:ln>
        </p:spPr>
      </p:pic>
      <p:pic>
        <p:nvPicPr>
          <p:cNvPr id="20" name="Рисунок 20" descr="Изображение выглядит как человек, внутренний, мальчик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CE3098E-C629-4B5B-8FAD-A40800EEAA7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2005" y="1860885"/>
            <a:ext cx="2403237" cy="2839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Рисунок 22" descr="Изображение выглядит как ребенок, человек, внутренний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15EE369F-5713-4665-8B82-BEA08A47E06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-628" r="52" b="993"/>
          <a:stretch>
            <a:fillRect/>
          </a:stretch>
        </p:blipFill>
        <p:spPr>
          <a:xfrm>
            <a:off x="3883687" y="1780674"/>
            <a:ext cx="2324608" cy="30961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459833" y="5374105"/>
            <a:ext cx="74595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F1770"/>
                </a:solidFill>
              </a:rPr>
              <a:t> </a:t>
            </a:r>
            <a:r>
              <a:rPr lang="ru-RU" sz="2000" dirty="0" smtClean="0">
                <a:solidFill>
                  <a:srgbClr val="CF1770"/>
                </a:solidFill>
              </a:rPr>
              <a:t>Создаю </a:t>
            </a:r>
            <a:r>
              <a:rPr lang="ru-RU" sz="2000" dirty="0">
                <a:solidFill>
                  <a:srgbClr val="CF1770"/>
                </a:solidFill>
              </a:rPr>
              <a:t>условия для работы маленьких </a:t>
            </a:r>
            <a:r>
              <a:rPr lang="ru-RU" sz="2000" dirty="0" smtClean="0">
                <a:solidFill>
                  <a:srgbClr val="CF1770"/>
                </a:solidFill>
              </a:rPr>
              <a:t>ручек 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воспитанников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76274" y="4848545"/>
            <a:ext cx="1682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«Собери бусы»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46418" y="4992924"/>
            <a:ext cx="1917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«Найди игрушку»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69391" y="4816460"/>
            <a:ext cx="2157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«Разложи по цвету»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F1770"/>
                </a:solidFill>
              </a:rPr>
              <a:t>Систематически </a:t>
            </a:r>
            <a:r>
              <a:rPr lang="ru-RU" sz="2800" dirty="0" smtClean="0">
                <a:solidFill>
                  <a:srgbClr val="CF1770"/>
                </a:solidFill>
              </a:rPr>
              <a:t>использую развивающие </a:t>
            </a:r>
            <a:r>
              <a:rPr lang="ru-RU" sz="2800" dirty="0" smtClean="0">
                <a:solidFill>
                  <a:srgbClr val="CF1770"/>
                </a:solidFill>
              </a:rPr>
              <a:t>дидактические </a:t>
            </a:r>
            <a:r>
              <a:rPr lang="ru-RU" sz="2800" dirty="0" smtClean="0">
                <a:solidFill>
                  <a:srgbClr val="CF1770"/>
                </a:solidFill>
              </a:rPr>
              <a:t>игры </a:t>
            </a: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4" name="Содержимое 3" descr="fez1ckl-xw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6694" y="1844842"/>
            <a:ext cx="4053444" cy="3040083"/>
          </a:xfr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604211" y="5342020"/>
            <a:ext cx="7218947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В  </a:t>
            </a:r>
            <a:r>
              <a:rPr lang="ru-RU" sz="2000" dirty="0">
                <a:solidFill>
                  <a:srgbClr val="CF1770"/>
                </a:solidFill>
              </a:rPr>
              <a:t>играх стараемся выполнять упражнения с предметами: прищепками, </a:t>
            </a:r>
            <a:r>
              <a:rPr lang="ru-RU" sz="2000" dirty="0" smtClean="0">
                <a:solidFill>
                  <a:srgbClr val="CF1770"/>
                </a:solidFill>
              </a:rPr>
              <a:t>пробками, платочками, конструктором и </a:t>
            </a:r>
            <a:r>
              <a:rPr lang="ru-RU" sz="2000" dirty="0">
                <a:solidFill>
                  <a:srgbClr val="CF1770"/>
                </a:solidFill>
              </a:rPr>
              <a:t>т. д.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pic>
        <p:nvPicPr>
          <p:cNvPr id="1026" name="Picture 2" descr="C:\Users\manashkina tatyana\Downloads\малыши\jNRd2Bc2L_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0778" y="1828799"/>
            <a:ext cx="2695395" cy="34276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431" y="-1"/>
            <a:ext cx="8434795" cy="1235243"/>
          </a:xfrm>
        </p:spPr>
        <p:txBody>
          <a:bodyPr>
            <a:noAutofit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>
                <a:solidFill>
                  <a:srgbClr val="CF1770"/>
                </a:solidFill>
              </a:rPr>
              <a:t>Выполняя пальчиками различные упражнения, ребенок достигает хорошего развития мелкой моторики рук,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65244" y="3533422"/>
            <a:ext cx="45719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5" descr="Изображение выглядит как человек, ребенок, маленький, девоч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58A13946-8F6B-4985-9847-88A0E966E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36758" y="1913540"/>
            <a:ext cx="2855494" cy="3106244"/>
          </a:xfrm>
          <a:ln>
            <a:solidFill>
              <a:schemeClr val="accent1"/>
            </a:solidFill>
          </a:ln>
        </p:spPr>
      </p:pic>
      <p:pic>
        <p:nvPicPr>
          <p:cNvPr id="3" name="Рисунок 3" descr="Изображение выглядит как человек, стол, внутренний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B2DAE44A-B8CA-4ACB-9D1B-18DDCFDE81D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924" y="2413742"/>
            <a:ext cx="2483497" cy="21579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604211" y="5245768"/>
            <a:ext cx="6946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которая оказывает благоприятное влияние на развитие речи, а также подготавливает ребенка к письму</a:t>
            </a:r>
            <a:endParaRPr lang="ru-RU" sz="2000" dirty="0"/>
          </a:p>
        </p:txBody>
      </p:sp>
      <p:pic>
        <p:nvPicPr>
          <p:cNvPr id="3074" name="Picture 2" descr="C:\Users\manashkina tatyana\Downloads\малыши\pGk81B568w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7159" y="2374232"/>
            <a:ext cx="2450050" cy="22669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8606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3FBBE5-120A-42A5-B698-A7D8D8C4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Нетрадиционные техники рисования </a:t>
            </a:r>
            <a:br>
              <a:rPr lang="ru-RU" sz="2800" dirty="0">
                <a:solidFill>
                  <a:srgbClr val="CF1770"/>
                </a:solidFill>
              </a:rPr>
            </a:br>
            <a:endParaRPr lang="ru-RU" sz="2800" dirty="0"/>
          </a:p>
        </p:txBody>
      </p:sp>
      <p:pic>
        <p:nvPicPr>
          <p:cNvPr id="4" name="Рисунок 4" descr="Изображение выглядит как человек, стол, внутренний, мальчи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D9F6A8A2-D474-414B-B0E9-708B5E1D6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3770" y="1296819"/>
            <a:ext cx="4069829" cy="3080284"/>
          </a:xfrm>
          <a:ln>
            <a:solidFill>
              <a:schemeClr val="accent1"/>
            </a:solidFill>
          </a:ln>
        </p:spPr>
      </p:pic>
      <p:pic>
        <p:nvPicPr>
          <p:cNvPr id="3" name="Рисунок 4" descr="Изображение выглядит как человек, внутренний, сидит,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4C27257-2ED5-49A9-BE89-A0D038ABD48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93377" y="1299409"/>
            <a:ext cx="2905814" cy="28234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13348" y="4732420"/>
            <a:ext cx="675372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п</a:t>
            </a:r>
            <a:r>
              <a:rPr lang="ru-RU" sz="2000" dirty="0" smtClean="0">
                <a:solidFill>
                  <a:srgbClr val="CF1770"/>
                </a:solidFill>
              </a:rPr>
              <a:t>рименяю </a:t>
            </a:r>
            <a:r>
              <a:rPr lang="ru-RU" sz="2000" dirty="0">
                <a:solidFill>
                  <a:srgbClr val="CF1770"/>
                </a:solidFill>
              </a:rPr>
              <a:t>для эффективного развития </a:t>
            </a:r>
            <a:endParaRPr lang="ru-RU" sz="2000" dirty="0" smtClean="0">
              <a:solidFill>
                <a:srgbClr val="CF1770"/>
              </a:solidFill>
            </a:endParaRP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мелкой </a:t>
            </a:r>
            <a:r>
              <a:rPr lang="ru-RU" sz="2000" dirty="0">
                <a:solidFill>
                  <a:srgbClr val="CF1770"/>
                </a:solidFill>
              </a:rPr>
              <a:t>моторики рук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94811" y="5178085"/>
            <a:ext cx="184731" cy="52322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endParaRPr lang="ru-RU" sz="2800" dirty="0">
              <a:solidFill>
                <a:srgbClr val="918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098" name="Picture 2" descr="C:\Users\manashkina tatyana\Downloads\малыши\efKbe4APSO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0316" y="4224914"/>
            <a:ext cx="2119263" cy="19063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1666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69590"/>
            <a:ext cx="8229599" cy="1462957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>
                <a:solidFill>
                  <a:srgbClr val="CF1770"/>
                </a:solidFill>
              </a:rPr>
              <a:t>Самомассаж</a:t>
            </a:r>
            <a:r>
              <a:rPr lang="ru-RU" sz="3100" dirty="0" smtClean="0">
                <a:solidFill>
                  <a:srgbClr val="CF1770"/>
                </a:solidFill>
              </a:rPr>
              <a:t>.</a:t>
            </a:r>
            <a:br>
              <a:rPr lang="ru-RU" sz="3100" dirty="0" smtClean="0">
                <a:solidFill>
                  <a:srgbClr val="CF1770"/>
                </a:solidFill>
              </a:rPr>
            </a:br>
            <a:r>
              <a:rPr lang="ru-RU" sz="3100" dirty="0" smtClean="0">
                <a:solidFill>
                  <a:srgbClr val="CF1770"/>
                </a:solidFill>
              </a:rPr>
              <a:t> С удовольствием </a:t>
            </a:r>
            <a:r>
              <a:rPr lang="ru-RU" sz="3100" dirty="0" smtClean="0">
                <a:solidFill>
                  <a:srgbClr val="CF1770"/>
                </a:solidFill>
              </a:rPr>
              <a:t>использую в своей работе данную технологию</a:t>
            </a:r>
            <a:r>
              <a:rPr lang="ru-RU" sz="2800" dirty="0" smtClean="0">
                <a:solidFill>
                  <a:srgbClr val="CF1770"/>
                </a:solidFill>
              </a:rPr>
              <a:t/>
            </a:r>
            <a:br>
              <a:rPr lang="ru-RU" sz="2800" dirty="0" smtClean="0">
                <a:solidFill>
                  <a:srgbClr val="CF1770"/>
                </a:solidFill>
              </a:rPr>
            </a:br>
            <a:endParaRPr lang="ru-RU" sz="2000" dirty="0">
              <a:solidFill>
                <a:srgbClr val="CF177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5" name="Рисунок 7" descr="Изображение выглядит как ребенок, внутренний, человек, малыш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08DA56EB-6A9B-425D-A807-6EA78F32E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84" t="11943" r="9147" b="8597"/>
          <a:stretch>
            <a:fillRect/>
          </a:stretch>
        </p:blipFill>
        <p:spPr>
          <a:xfrm>
            <a:off x="3685962" y="1764632"/>
            <a:ext cx="5105112" cy="3208420"/>
          </a:xfrm>
          <a:ln>
            <a:solidFill>
              <a:schemeClr val="accent1"/>
            </a:solidFill>
          </a:ln>
        </p:spPr>
      </p:pic>
      <p:pic>
        <p:nvPicPr>
          <p:cNvPr id="9" name="Рисунок 9" descr="Изображение выглядит как человек, ребенок, мальчик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67D1D0C8-A66C-4A26-8655-843E0C3CDF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6694" y="1795512"/>
            <a:ext cx="2374231" cy="32020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617785" y="5229726"/>
            <a:ext cx="6330461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и могу с уверенностью сказать, что она оказывает благоприятное воздействие на весь организм</a:t>
            </a:r>
            <a:endParaRPr lang="ru-RU" sz="2000" dirty="0">
              <a:solidFill>
                <a:srgbClr val="CF1770"/>
              </a:solidFill>
              <a:cs typeface="Calibri"/>
            </a:endParaRPr>
          </a:p>
        </p:txBody>
      </p:sp>
      <p:pic>
        <p:nvPicPr>
          <p:cNvPr id="4098" name="Picture 2" descr="G:\юля-конкурс\от Юли\9-Spik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3622" y="5106647"/>
            <a:ext cx="1060555" cy="1060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04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460DA4-39D6-49BF-AA29-ED299271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27" y="0"/>
            <a:ext cx="8229599" cy="159515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Осуществляю закаливающие процедуры </a:t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4" descr="Изображение выглядит как человек, внутренний, ребенок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487BA86F-EA6D-4DD9-86CE-350B05BA4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-3574" b="10975"/>
          <a:stretch>
            <a:fillRect/>
          </a:stretch>
        </p:blipFill>
        <p:spPr>
          <a:xfrm>
            <a:off x="5941847" y="1241922"/>
            <a:ext cx="3057774" cy="3507873"/>
          </a:xfr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86063" y="4876799"/>
            <a:ext cx="4267200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dirty="0">
                <a:solidFill>
                  <a:srgbClr val="CF1770"/>
                </a:solidFill>
              </a:rPr>
              <a:t>            </a:t>
            </a:r>
            <a:r>
              <a:rPr lang="ru-RU" sz="2000" dirty="0">
                <a:solidFill>
                  <a:srgbClr val="CF1770"/>
                </a:solidFill>
              </a:rPr>
              <a:t>     </a:t>
            </a:r>
          </a:p>
        </p:txBody>
      </p:sp>
      <p:pic>
        <p:nvPicPr>
          <p:cNvPr id="2050" name="Picture 2" descr="C:\Users\manashkina tatyana\Downloads\EN-rv5vdv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6978" y="1537314"/>
            <a:ext cx="2279206" cy="30389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283368" y="4874673"/>
            <a:ext cx="74435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Игры с водой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любимое занятие малышей.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Предлагаю своим воспитанникам разные варианты игр: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Искупай игрушку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 dirty="0" smtClean="0">
                <a:solidFill>
                  <a:srgbClr val="CF177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Поймай рыбку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F177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обототехника\Downloads\IMG_20200323_092433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063" y="1241923"/>
            <a:ext cx="2630905" cy="350787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430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0856" y="3942413"/>
            <a:ext cx="2822464" cy="2118448"/>
          </a:xfr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80" t="2261"/>
          <a:stretch/>
        </p:blipFill>
        <p:spPr>
          <a:xfrm>
            <a:off x="3932812" y="1357703"/>
            <a:ext cx="2956795" cy="2395098"/>
          </a:xfrm>
          <a:ln>
            <a:solidFill>
              <a:schemeClr val="accent1"/>
            </a:solidFill>
          </a:ln>
        </p:spPr>
      </p:pic>
      <p:pic>
        <p:nvPicPr>
          <p:cNvPr id="5122" name="Picture 2" descr="C:\Users\Робототехника\Downloads\IMG_20200323_0814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856" y="578335"/>
            <a:ext cx="2815771" cy="211182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22596" y="4462306"/>
            <a:ext cx="4528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Закаливание водой укрепляет иммунитет</a:t>
            </a:r>
            <a:r>
              <a:rPr lang="ru-RU" sz="2000" dirty="0" smtClean="0">
                <a:solidFill>
                  <a:srgbClr val="CF1770"/>
                </a:solidFill>
              </a:rPr>
              <a:t>,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 </a:t>
            </a:r>
            <a:r>
              <a:rPr lang="ru-RU" sz="2000" dirty="0">
                <a:solidFill>
                  <a:srgbClr val="CF1770"/>
                </a:solidFill>
              </a:rPr>
              <a:t>повышает стойкость организма к перепадам температур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44686" y="464235"/>
            <a:ext cx="5348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F1770"/>
                </a:solidFill>
              </a:rPr>
              <a:t>Для наибольшей эффективности закаливания </a:t>
            </a:r>
            <a:r>
              <a:rPr lang="ru-RU" sz="2000" dirty="0" smtClean="0">
                <a:solidFill>
                  <a:srgbClr val="CF1770"/>
                </a:solidFill>
              </a:rPr>
              <a:t>предлагаю упражнение «Мокрые ладошки»</a:t>
            </a:r>
            <a:endParaRPr lang="ru-RU" sz="2000" dirty="0">
              <a:solidFill>
                <a:srgbClr val="CF1770"/>
              </a:solidFill>
            </a:endParaRPr>
          </a:p>
        </p:txBody>
      </p:sp>
      <p:pic>
        <p:nvPicPr>
          <p:cNvPr id="5123" name="Picture 3" descr="G:\юля-конкурс\от Юли\sm_full.jpg"/>
          <p:cNvPicPr>
            <a:picLocks noChangeAspect="1" noChangeArrowheads="1"/>
          </p:cNvPicPr>
          <p:nvPr/>
        </p:nvPicPr>
        <p:blipFill>
          <a:blip r:embed="rId5" cstate="print"/>
          <a:srcRect r="2865" b="9765"/>
          <a:stretch>
            <a:fillRect/>
          </a:stretch>
        </p:blipFill>
        <p:spPr bwMode="auto">
          <a:xfrm rot="20730705">
            <a:off x="1394086" y="3103721"/>
            <a:ext cx="1603948" cy="1078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279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69590"/>
            <a:ext cx="8229599" cy="196561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Г</a:t>
            </a:r>
            <a:r>
              <a:rPr lang="ru-RU" sz="2800" dirty="0" smtClean="0">
                <a:solidFill>
                  <a:srgbClr val="CF1770"/>
                </a:solidFill>
              </a:rPr>
              <a:t>игиенические </a:t>
            </a:r>
            <a:r>
              <a:rPr lang="ru-RU" sz="2800" dirty="0">
                <a:solidFill>
                  <a:srgbClr val="CF1770"/>
                </a:solidFill>
              </a:rPr>
              <a:t>процедуры (умывание и обливание рук до локтя струей прохладной </a:t>
            </a:r>
            <a:r>
              <a:rPr lang="ru-RU" sz="2800" dirty="0" smtClean="0">
                <a:solidFill>
                  <a:srgbClr val="CF1770"/>
                </a:solidFill>
              </a:rPr>
              <a:t>воды)</a:t>
            </a:r>
            <a:r>
              <a:rPr lang="ru-RU" sz="2800" dirty="0">
                <a:solidFill>
                  <a:srgbClr val="CF1770"/>
                </a:solidFill>
              </a:rPr>
              <a:t/>
            </a:r>
            <a:br>
              <a:rPr lang="ru-RU" sz="2800" dirty="0">
                <a:solidFill>
                  <a:srgbClr val="CF1770"/>
                </a:solidFill>
              </a:rPr>
            </a:b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6093" y="1919968"/>
            <a:ext cx="2914309" cy="3885746"/>
          </a:xfr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5353" y="1905454"/>
            <a:ext cx="2947789" cy="3930386"/>
          </a:xfrm>
        </p:spPr>
      </p:pic>
    </p:spTree>
    <p:extLst>
      <p:ext uri="{BB962C8B-B14F-4D97-AF65-F5344CB8AC3E}">
        <p14:creationId xmlns:p14="http://schemas.microsoft.com/office/powerpoint/2010/main" xmlns="" val="132640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На мой взгляд, одной из самых действенных закаливающих процедур является </a:t>
            </a:r>
            <a:r>
              <a:rPr lang="ru-RU" sz="2800" dirty="0" smtClean="0">
                <a:solidFill>
                  <a:srgbClr val="CF1770"/>
                </a:solidFill>
              </a:rPr>
              <a:t>прогулка </a:t>
            </a:r>
            <a:r>
              <a:rPr lang="ru-RU" sz="2800" dirty="0">
                <a:solidFill>
                  <a:srgbClr val="CF1770"/>
                </a:solidFill>
              </a:rPr>
              <a:t/>
            </a:r>
            <a:br>
              <a:rPr lang="ru-RU" sz="2800" dirty="0">
                <a:solidFill>
                  <a:srgbClr val="CF1770"/>
                </a:solidFill>
              </a:rPr>
            </a:b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00" b="7895"/>
          <a:stretch/>
        </p:blipFill>
        <p:spPr>
          <a:xfrm>
            <a:off x="986633" y="1719225"/>
            <a:ext cx="3570854" cy="3128548"/>
          </a:xfr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7156" y="1727200"/>
            <a:ext cx="4160988" cy="3120741"/>
          </a:xfrm>
          <a:ln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611085" y="5005979"/>
            <a:ext cx="67781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F1770"/>
                </a:solidFill>
              </a:rPr>
              <a:t>Прогулка – один из важнейших режимных моментов, во время которого дети могут в достаточной степени реализовать свои двигательные потребности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89651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8E7666-CA40-49AB-85E1-EE558711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Важная </a:t>
            </a:r>
            <a:r>
              <a:rPr lang="ru-RU" sz="2800" dirty="0" err="1" smtClean="0">
                <a:solidFill>
                  <a:srgbClr val="FF0000"/>
                </a:solidFill>
              </a:rPr>
              <a:t>здоровьесберегающая</a:t>
            </a:r>
            <a:r>
              <a:rPr lang="ru-RU" sz="2800" dirty="0" smtClean="0">
                <a:solidFill>
                  <a:srgbClr val="FF0000"/>
                </a:solidFill>
              </a:rPr>
              <a:t> технология, применяемая мною в работе с детьми – дыхательная гимнастика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4" descr="Изображение выглядит как человек, ребенок, маленький, малыш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A8B0DE9B-2894-459B-9581-75733CB67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92252" y="1688273"/>
            <a:ext cx="2614864" cy="3478691"/>
          </a:xfrm>
          <a:ln>
            <a:solidFill>
              <a:schemeClr val="accent1"/>
            </a:solidFill>
          </a:ln>
        </p:spPr>
      </p:pic>
      <p:pic>
        <p:nvPicPr>
          <p:cNvPr id="6" name="Рисунок 6" descr="Изображение выглядит как человек, внутренний, ребенок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0BD5E47C-9189-4AD3-9B9F-3193F002F6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030" y="1684420"/>
            <a:ext cx="2616938" cy="34918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74" name="Picture 2" descr="C:\Users\manashkina tatyana\Downloads\Ps89QqcrvpM.jpg"/>
          <p:cNvPicPr>
            <a:picLocks noChangeAspect="1" noChangeArrowheads="1"/>
          </p:cNvPicPr>
          <p:nvPr/>
        </p:nvPicPr>
        <p:blipFill>
          <a:blip r:embed="rId4" cstate="print"/>
          <a:srcRect t="13626" r="5263"/>
          <a:stretch>
            <a:fillRect/>
          </a:stretch>
        </p:blipFill>
        <p:spPr bwMode="auto">
          <a:xfrm>
            <a:off x="3595447" y="2133599"/>
            <a:ext cx="2361859" cy="30480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331495" y="5181600"/>
            <a:ext cx="76039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F1770"/>
                </a:solidFill>
                <a:ea typeface="+mj-ea"/>
                <a:cs typeface="+mj-cs"/>
              </a:rPr>
              <a:t>В результате дыхательных упражнений</a:t>
            </a:r>
            <a:br>
              <a:rPr lang="ru-RU" sz="2000" dirty="0" smtClean="0">
                <a:solidFill>
                  <a:srgbClr val="CF1770"/>
                </a:solidFill>
                <a:ea typeface="+mj-ea"/>
                <a:cs typeface="+mj-cs"/>
              </a:rPr>
            </a:br>
            <a:r>
              <a:rPr lang="ru-RU" sz="2000" dirty="0" smtClean="0">
                <a:solidFill>
                  <a:srgbClr val="CF1770"/>
                </a:solidFill>
                <a:ea typeface="+mj-ea"/>
                <a:cs typeface="+mj-cs"/>
              </a:rPr>
              <a:t> улучшается работа головного мозга, нервной системы, 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  <a:ea typeface="+mj-ea"/>
                <a:cs typeface="+mj-cs"/>
              </a:rPr>
              <a:t>ребёнок учится управлять своим дыханием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27971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D77C62-30B0-4894-BA71-DB333C3A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27" y="256673"/>
            <a:ext cx="8229599" cy="99461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F1770"/>
                </a:solidFill>
              </a:rPr>
              <a:t>Художественное слово, детская книга - важное </a:t>
            </a:r>
            <a:r>
              <a:rPr lang="ru-RU" sz="2800" dirty="0">
                <a:solidFill>
                  <a:srgbClr val="FF0000"/>
                </a:solidFill>
              </a:rPr>
              <a:t>средство</a:t>
            </a:r>
            <a:r>
              <a:rPr lang="ru-RU" sz="2800" dirty="0">
                <a:solidFill>
                  <a:srgbClr val="CF1770"/>
                </a:solidFill>
              </a:rPr>
              <a:t> воздействия на </a:t>
            </a:r>
            <a:r>
              <a:rPr lang="ru-RU" sz="2800" dirty="0" smtClean="0">
                <a:solidFill>
                  <a:srgbClr val="CF1770"/>
                </a:solidFill>
              </a:rPr>
              <a:t>детей</a:t>
            </a:r>
            <a:endParaRPr lang="ru-RU" sz="2800" dirty="0">
              <a:solidFill>
                <a:srgbClr val="CF17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57281A-DA48-4664-A02E-0672FFBC2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107" y="4965895"/>
            <a:ext cx="6977576" cy="141293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dirty="0">
              <a:solidFill>
                <a:srgbClr val="CF1770"/>
              </a:solidFill>
              <a:cs typeface="Calibri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4" descr="Изображение выглядит как человек, ребенок, внутренний, маленьк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8CD1FAF-D34A-4D3B-9272-F094F08FC6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8836" y="1451307"/>
            <a:ext cx="4751631" cy="35327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125415" y="5120640"/>
            <a:ext cx="62882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С малышами заучиваем стихотворения, 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обыгрываем </a:t>
            </a:r>
            <a:r>
              <a:rPr lang="ru-RU" sz="2000" dirty="0" err="1" smtClean="0">
                <a:solidFill>
                  <a:srgbClr val="CF1770"/>
                </a:solidFill>
              </a:rPr>
              <a:t>потешки</a:t>
            </a:r>
            <a:r>
              <a:rPr lang="ru-RU" sz="2000" dirty="0" smtClean="0">
                <a:solidFill>
                  <a:srgbClr val="CF1770"/>
                </a:solidFill>
              </a:rPr>
              <a:t> </a:t>
            </a:r>
            <a:r>
              <a:rPr lang="ru-RU" sz="2000" dirty="0" smtClean="0">
                <a:solidFill>
                  <a:srgbClr val="CF1770"/>
                </a:solidFill>
              </a:rPr>
              <a:t>с помощью </a:t>
            </a:r>
          </a:p>
          <a:p>
            <a:pPr algn="ctr"/>
            <a:r>
              <a:rPr lang="ru-RU" sz="2000" dirty="0" smtClean="0">
                <a:solidFill>
                  <a:srgbClr val="CF1770"/>
                </a:solidFill>
              </a:rPr>
              <a:t>пальчикового театра</a:t>
            </a:r>
            <a:endParaRPr lang="ru-RU" sz="2000" dirty="0" smtClean="0">
              <a:solidFill>
                <a:srgbClr val="CF1770"/>
              </a:solidFill>
              <a:cs typeface="Calibri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852160" y="1570008"/>
            <a:ext cx="29682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CF1770"/>
                </a:solidFill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ea typeface="Calibri" pitchFamily="34" charset="0"/>
                <a:cs typeface="Times New Roman" pitchFamily="18" charset="0"/>
              </a:rPr>
              <a:t>тобы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F1770"/>
                </a:solidFill>
                <a:effectLst/>
                <a:ea typeface="Calibri" pitchFamily="34" charset="0"/>
                <a:cs typeface="Times New Roman" pitchFamily="18" charset="0"/>
              </a:rPr>
              <a:t>помочь ребёнку ловко управлять своими пальчиками предлагаю веселые и интересные речевые и пальчиковые игры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F1770"/>
              </a:solidFill>
              <a:effectLst/>
              <a:cs typeface="Arial" pitchFamily="34" charset="0"/>
            </a:endParaRPr>
          </a:p>
        </p:txBody>
      </p:sp>
      <p:pic>
        <p:nvPicPr>
          <p:cNvPr id="6147" name="Picture 3" descr="G:\юля-конкурс\от Юли\depositphotos_52593907-stock-illustration-river-bo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9569">
            <a:off x="6130977" y="3717561"/>
            <a:ext cx="2524818" cy="1424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645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E48D19-9EF9-44A8-BFAE-BD2CFC3C4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27" y="0"/>
            <a:ext cx="8229599" cy="1595153"/>
          </a:xfrm>
        </p:spPr>
        <p:txBody>
          <a:bodyPr/>
          <a:lstStyle/>
          <a:p>
            <a:r>
              <a:rPr lang="ru-RU" sz="2800" dirty="0">
                <a:solidFill>
                  <a:srgbClr val="CF1770"/>
                </a:solidFill>
              </a:rPr>
              <a:t>Искренний смех у детей-незаменимый фактор оздоровления</a:t>
            </a:r>
            <a:endParaRPr lang="ru-RU" dirty="0"/>
          </a:p>
        </p:txBody>
      </p:sp>
      <p:pic>
        <p:nvPicPr>
          <p:cNvPr id="3" name="Рисунок 3" descr="Изображение выглядит как человек, внутренний, ребенок, сид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6E4A4DE5-4A20-46E0-8E88-D835B93180E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025" y="1382034"/>
            <a:ext cx="3426154" cy="45682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122" name="Picture 2" descr="C:\Users\manashkina tatyana\Downloads\малыши\1btdyqHvmd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1411" y="3828787"/>
            <a:ext cx="2390273" cy="23200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23" name="Picture 3" descr="C:\Users\manashkina tatyana\Downloads\малыши\ZpMwjZOdj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9536" y="1372336"/>
            <a:ext cx="2360863" cy="230063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170" name="Picture 2" descr="G:\юля-конкурс\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55420" y="759710"/>
            <a:ext cx="613121" cy="6131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2328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69590"/>
            <a:ext cx="8229599" cy="159129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F1770"/>
                </a:solidFill>
              </a:rPr>
              <a:t>У </a:t>
            </a:r>
            <a:r>
              <a:rPr lang="ru-RU" sz="2800" dirty="0">
                <a:solidFill>
                  <a:srgbClr val="CF1770"/>
                </a:solidFill>
              </a:rPr>
              <a:t>родителей и у нас одна цель –</a:t>
            </a:r>
            <a:br>
              <a:rPr lang="ru-RU" sz="2800" dirty="0">
                <a:solidFill>
                  <a:srgbClr val="CF1770"/>
                </a:solidFill>
              </a:rPr>
            </a:br>
            <a:r>
              <a:rPr lang="ru-RU" sz="2800" dirty="0">
                <a:solidFill>
                  <a:srgbClr val="CF1770"/>
                </a:solidFill>
              </a:rPr>
              <a:t> воспитывать здоровых детей</a:t>
            </a:r>
            <a:br>
              <a:rPr lang="ru-RU" sz="2800" dirty="0">
                <a:solidFill>
                  <a:srgbClr val="CF1770"/>
                </a:solidFill>
              </a:rPr>
            </a:br>
            <a:endParaRPr lang="ru-RU" sz="2800" dirty="0">
              <a:solidFill>
                <a:srgbClr val="CF177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4930" y="1502109"/>
            <a:ext cx="3301603" cy="4402138"/>
          </a:xfrm>
          <a:ln>
            <a:solidFill>
              <a:schemeClr val="accent1"/>
            </a:solidFill>
          </a:ln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811" y="1518151"/>
            <a:ext cx="3301603" cy="4402138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CF1770"/>
                </a:solidFill>
              </a:rPr>
              <a:t>Просвещение родителей </a:t>
            </a:r>
            <a:endParaRPr lang="ru-RU" dirty="0"/>
          </a:p>
        </p:txBody>
      </p:sp>
      <p:pic>
        <p:nvPicPr>
          <p:cNvPr id="5" name="Содержимое 4" descr="depositphotos_11907565-stock-illustration-happy-famil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63859" y="3537679"/>
            <a:ext cx="1877280" cy="154880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44379" y="1514007"/>
            <a:ext cx="7974769" cy="508166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Убеждена, что при тесном взаимодействии с родителями возможно достичь положительных результатов. </a:t>
            </a:r>
            <a:r>
              <a:rPr lang="ru-RU" sz="2200" dirty="0" smtClean="0">
                <a:solidFill>
                  <a:srgbClr val="7030A0"/>
                </a:solidFill>
              </a:rPr>
              <a:t>Родители активно принимают участие в спортивных совместных мероприятиях, направленных на оздоровление детей. </a:t>
            </a:r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На родительских  встречах , индивидуальных консультациях </a:t>
            </a:r>
            <a:r>
              <a:rPr lang="ru-RU" sz="2200" dirty="0" smtClean="0">
                <a:solidFill>
                  <a:srgbClr val="7030A0"/>
                </a:solidFill>
              </a:rPr>
              <a:t>совместно с коллегами повышаем уровень родительской компетенции в области формирования здорового образа жизни. </a:t>
            </a:r>
          </a:p>
          <a:p>
            <a:pPr>
              <a:buNone/>
            </a:pPr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 В </a:t>
            </a:r>
            <a:r>
              <a:rPr lang="ru-RU" sz="2200" b="1" dirty="0" smtClean="0">
                <a:solidFill>
                  <a:srgbClr val="7030A0"/>
                </a:solidFill>
              </a:rPr>
              <a:t>«Уголке здоровья» </a:t>
            </a:r>
            <a:r>
              <a:rPr lang="ru-RU" sz="2200" dirty="0" smtClean="0">
                <a:solidFill>
                  <a:srgbClr val="7030A0"/>
                </a:solidFill>
              </a:rPr>
              <a:t>группы:</a:t>
            </a:r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r>
              <a:rPr lang="ru-RU" sz="2200" dirty="0" smtClean="0">
                <a:solidFill>
                  <a:srgbClr val="7030A0"/>
                </a:solidFill>
              </a:rPr>
              <a:t>  рекомендации, советы</a:t>
            </a:r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r>
              <a:rPr lang="ru-RU" sz="2200" dirty="0" smtClean="0">
                <a:solidFill>
                  <a:srgbClr val="7030A0"/>
                </a:solidFill>
              </a:rPr>
              <a:t>  </a:t>
            </a:r>
            <a:r>
              <a:rPr lang="ru-RU" sz="2200" dirty="0" smtClean="0">
                <a:solidFill>
                  <a:srgbClr val="7030A0"/>
                </a:solidFill>
              </a:rPr>
              <a:t>папки-передвижки</a:t>
            </a:r>
          </a:p>
          <a:p>
            <a:r>
              <a:rPr lang="ru-RU" sz="2200" dirty="0" smtClean="0">
                <a:solidFill>
                  <a:srgbClr val="7030A0"/>
                </a:solidFill>
              </a:rPr>
              <a:t>  картотеки гимнастик,</a:t>
            </a:r>
          </a:p>
          <a:p>
            <a:r>
              <a:rPr lang="ru-RU" sz="2200" dirty="0" smtClean="0">
                <a:solidFill>
                  <a:srgbClr val="7030A0"/>
                </a:solidFill>
              </a:rPr>
              <a:t>  познавательная литература, </a:t>
            </a:r>
            <a:r>
              <a:rPr lang="ru-RU" sz="2200" dirty="0" smtClean="0">
                <a:solidFill>
                  <a:srgbClr val="7030A0"/>
                </a:solidFill>
              </a:rPr>
              <a:t>брошюры</a:t>
            </a:r>
            <a:r>
              <a:rPr lang="ru-RU" sz="2200" dirty="0" smtClean="0">
                <a:solidFill>
                  <a:srgbClr val="7030A0"/>
                </a:solidFill>
              </a:rPr>
              <a:t>.</a:t>
            </a:r>
          </a:p>
          <a:p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Все </a:t>
            </a:r>
            <a:r>
              <a:rPr lang="ru-RU" sz="2200" dirty="0" smtClean="0">
                <a:solidFill>
                  <a:srgbClr val="7030A0"/>
                </a:solidFill>
              </a:rPr>
              <a:t>это позволяет формировать мотивацию родителей</a:t>
            </a: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к </a:t>
            </a:r>
            <a:r>
              <a:rPr lang="ru-RU" sz="2200" dirty="0" smtClean="0">
                <a:solidFill>
                  <a:srgbClr val="7030A0"/>
                </a:solidFill>
              </a:rPr>
              <a:t>здоровому образу жизни.</a:t>
            </a:r>
            <a:endParaRPr lang="ru-RU" sz="2200" dirty="0" smtClean="0">
              <a:solidFill>
                <a:srgbClr val="7030A0"/>
              </a:solidFill>
              <a:cs typeface="Calibri"/>
            </a:endParaRP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 </a:t>
            </a:r>
            <a:endParaRPr lang="ru-RU" sz="2200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52091" y="4698379"/>
            <a:ext cx="4302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F1770"/>
                </a:solidFill>
              </a:rPr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0"/>
            <a:ext cx="8229599" cy="159515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F1770"/>
                </a:solidFill>
              </a:rPr>
              <a:t>Транслирую опыт</a:t>
            </a:r>
            <a:endParaRPr lang="ru-RU" sz="2800" dirty="0">
              <a:solidFill>
                <a:srgbClr val="CF177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0627" y="1283368"/>
            <a:ext cx="8136699" cy="425115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ru-RU" sz="2000" dirty="0">
                <a:solidFill>
                  <a:srgbClr val="7030A0"/>
                </a:solidFill>
              </a:rPr>
              <a:t>На заседании городского методического объединения</a:t>
            </a:r>
          </a:p>
          <a:p>
            <a:pPr algn="ctr">
              <a:buNone/>
            </a:pPr>
            <a:r>
              <a:rPr lang="ru-RU" sz="2000" b="1" dirty="0">
                <a:solidFill>
                  <a:srgbClr val="7030A0"/>
                </a:solidFill>
              </a:rPr>
              <a:t> «Раннее развитие</a:t>
            </a:r>
            <a:r>
              <a:rPr lang="ru-RU" sz="2000" b="1" dirty="0" smtClean="0">
                <a:solidFill>
                  <a:srgbClr val="7030A0"/>
                </a:solidFill>
              </a:rPr>
              <a:t>»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>
                <a:solidFill>
                  <a:srgbClr val="7030A0"/>
                </a:solidFill>
              </a:rPr>
              <a:t>представила  авторские дидактические игры для развития мелкой моторики </a:t>
            </a:r>
            <a:r>
              <a:rPr lang="ru-RU" sz="2000" dirty="0" smtClean="0">
                <a:solidFill>
                  <a:srgbClr val="7030A0"/>
                </a:solidFill>
              </a:rPr>
              <a:t>и развития речи детей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2051" name="Picture 3" descr="H:\юля-конкурс\Грамоты за участие\odjVPr7Y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9993" y="2855516"/>
            <a:ext cx="3984323" cy="296776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юля-конкурс\Грамоты за участие\-06pXkGApX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3285" y="2855516"/>
            <a:ext cx="2876801" cy="296776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052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Я за здоровый образ жизни!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5866" y="1620252"/>
            <a:ext cx="3188639" cy="3641558"/>
          </a:xfrm>
          <a:ln>
            <a:solidFill>
              <a:schemeClr val="accent1"/>
            </a:solidFill>
          </a:ln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2941" y="1598362"/>
            <a:ext cx="2753299" cy="3676172"/>
          </a:xfrm>
          <a:ln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700464" y="5526142"/>
            <a:ext cx="72189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Участие в </a:t>
            </a:r>
            <a:r>
              <a:rPr lang="ru-RU" sz="2000" dirty="0" smtClean="0">
                <a:solidFill>
                  <a:srgbClr val="7030A0"/>
                </a:solidFill>
              </a:rPr>
              <a:t>ежегодном памятном пробеге в честь Победы В.О.В.  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8548" y="0"/>
            <a:ext cx="8021052" cy="5606322"/>
          </a:xfrm>
        </p:spPr>
        <p:txBody>
          <a:bodyPr>
            <a:normAutofit/>
          </a:bodyPr>
          <a:lstStyle/>
          <a:p>
            <a:r>
              <a:rPr lang="ru-RU" sz="3100" dirty="0" smtClean="0">
                <a:solidFill>
                  <a:srgbClr val="7030A0"/>
                </a:solidFill>
              </a:rPr>
              <a:t>Уверена,</a:t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> </a:t>
            </a:r>
            <a:r>
              <a:rPr lang="ru-RU" sz="3100" dirty="0" smtClean="0">
                <a:solidFill>
                  <a:srgbClr val="7030A0"/>
                </a:solidFill>
              </a:rPr>
              <a:t>что систематическая и планомерная </a:t>
            </a:r>
            <a:r>
              <a:rPr lang="ru-RU" sz="3100" dirty="0" smtClean="0">
                <a:solidFill>
                  <a:srgbClr val="7030A0"/>
                </a:solidFill>
              </a:rPr>
              <a:t>деятельность </a:t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>по </a:t>
            </a:r>
            <a:r>
              <a:rPr lang="ru-RU" sz="3100" dirty="0" smtClean="0">
                <a:solidFill>
                  <a:srgbClr val="7030A0"/>
                </a:solidFill>
              </a:rPr>
              <a:t>использованию </a:t>
            </a:r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err="1" smtClean="0">
                <a:solidFill>
                  <a:srgbClr val="7030A0"/>
                </a:solidFill>
              </a:rPr>
              <a:t>здоровьесберегающих</a:t>
            </a:r>
            <a:r>
              <a:rPr lang="ru-RU" sz="3100" dirty="0" smtClean="0">
                <a:solidFill>
                  <a:srgbClr val="7030A0"/>
                </a:solidFill>
              </a:rPr>
              <a:t> технологий </a:t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>в </a:t>
            </a:r>
            <a:r>
              <a:rPr lang="ru-RU" sz="3100" dirty="0" smtClean="0">
                <a:solidFill>
                  <a:srgbClr val="7030A0"/>
                </a:solidFill>
              </a:rPr>
              <a:t>группе </a:t>
            </a:r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>эффективно помогает </a:t>
            </a:r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>укрепить и сохранить </a:t>
            </a:r>
            <a:r>
              <a:rPr lang="ru-RU" sz="3100" dirty="0" smtClean="0">
                <a:solidFill>
                  <a:srgbClr val="7030A0"/>
                </a:solidFill>
              </a:rPr>
              <a:t>здоровье детей.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flipV="1">
            <a:off x="232012" y="5681312"/>
            <a:ext cx="7779224" cy="4571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effectLst/>
              </a:rPr>
              <a:t>Подтверждающие</a:t>
            </a:r>
            <a:r>
              <a:rPr lang="ru-RU" sz="2800" b="1" dirty="0" smtClean="0">
                <a:solidFill>
                  <a:srgbClr val="7030A0"/>
                </a:solidFill>
              </a:rPr>
              <a:t> документы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H:\юля-конкурс\Грамоты за участие\Грамота Инновационные формы сотрудничест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7429" y="1378858"/>
            <a:ext cx="3398146" cy="46731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3" t="9988" r="201" b="1486"/>
          <a:stretch/>
        </p:blipFill>
        <p:spPr>
          <a:xfrm>
            <a:off x="1619214" y="1567543"/>
            <a:ext cx="2851186" cy="4064667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4990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3714" y="679050"/>
            <a:ext cx="3570515" cy="4908794"/>
          </a:xfrm>
          <a:ln>
            <a:solidFill>
              <a:schemeClr val="accent1"/>
            </a:solidFill>
          </a:ln>
        </p:spPr>
      </p:pic>
      <p:pic>
        <p:nvPicPr>
          <p:cNvPr id="14" name="Объект 13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4343" y="667657"/>
            <a:ext cx="3583241" cy="4928735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5196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1435" y="575441"/>
            <a:ext cx="3738844" cy="5288330"/>
          </a:xfrm>
          <a:ln>
            <a:solidFill>
              <a:schemeClr val="accent1"/>
            </a:solidFill>
          </a:ln>
        </p:spPr>
      </p:pic>
      <p:pic>
        <p:nvPicPr>
          <p:cNvPr id="4098" name="Picture 2" descr="H:\юля-конкурс\Грамоты за участие\Sert Dergachev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424" y="1496783"/>
            <a:ext cx="4060252" cy="287201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7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067" y="449706"/>
            <a:ext cx="7135318" cy="3357796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CF1770"/>
                </a:solidFill>
              </a:rPr>
              <a:t>Желаю всем </a:t>
            </a:r>
            <a:br>
              <a:rPr lang="ru-RU" sz="6600" dirty="0" smtClean="0">
                <a:solidFill>
                  <a:srgbClr val="CF1770"/>
                </a:solidFill>
              </a:rPr>
            </a:br>
            <a:r>
              <a:rPr lang="ru-RU" sz="6600" dirty="0" smtClean="0">
                <a:solidFill>
                  <a:srgbClr val="CF1770"/>
                </a:solidFill>
              </a:rPr>
              <a:t>здоровья!</a:t>
            </a:r>
            <a:endParaRPr lang="ru-RU" sz="6600" dirty="0">
              <a:solidFill>
                <a:srgbClr val="CF1770"/>
              </a:solidFill>
            </a:endParaRPr>
          </a:p>
        </p:txBody>
      </p:sp>
      <p:pic>
        <p:nvPicPr>
          <p:cNvPr id="10242" name="Picture 2" descr="C:\Users\manashkina tatyana\Downloads\_jBxFhlDs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8004" y="3477718"/>
            <a:ext cx="3797530" cy="2533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Универ5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Универ4.potx" id="{044C67DB-9E8A-4D1E-9385-535CB4270983}" vid="{1594A93E-7FF9-44EC-B289-592F50472C9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Универ5</Template>
  <TotalTime>864</TotalTime>
  <Words>608</Words>
  <Application>Microsoft Office PowerPoint</Application>
  <PresentationFormat>Экран (4:3)</PresentationFormat>
  <Paragraphs>99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Универ5</vt:lpstr>
      <vt:lpstr>Творческая презентация   «Использование здоровьесберегающих технологий в работе с детьми  раннего возраста»</vt:lpstr>
      <vt:lpstr>«Добрая половина забот педагога- воспитание здорового ребенка»   «Забота о здоровье ребёнка – это не просто комплекс санитарно-гигиенических норм и правил и не свод требований к режиму, питанию, труду, отдыху.  Это прежде всего забота о гармоничной полноте всех физических и духовных сил, и венцом этой гармонии является радость творчества»   В. А. Сухомлинский    </vt:lpstr>
      <vt:lpstr> Здоровьесберегающие  технологии - это система мер,  включающая взаимосвязь и взаимодействие всех факторов образовательной среды, направленных на сохранение здоровья ребенка  на всех этапах его  обучения и развития </vt:lpstr>
      <vt:lpstr>Цель здоровьесберегающих образовательных технологий - обеспечить ребенку возможность сохранения здоровья, сформировать у него необходимые знания, умения и навыки по здоровому образу жизни, научить использовать полученные знания в повседневной жизни </vt:lpstr>
      <vt:lpstr>Задачи: Формирование потребности в здоровом образе жизни через систему знаний и представлений об организме человека. Воспитание осознанного отношения к своему здоровью;  формирование осознанного отношения к соблюдению правил личной гигиены.  Забота о психологическом здоровье.</vt:lpstr>
      <vt:lpstr>Развивающая среда организована мною таким образом, что детям предоставлена возможность для самостоятельного выбора той или иной двигательной активности</vt:lpstr>
      <vt:lpstr>Для эффективности работы по оздоровлению детей использую и постоянно пополняю имеющийся в группе дидактический материал</vt:lpstr>
      <vt:lpstr>«Корзинка сокровищ» - одна из любимых и самых востребованных материалов</vt:lpstr>
      <vt:lpstr>Двигательная активность детей  в раннем возрасте способствует нормальному развитию костно-мышечной системы </vt:lpstr>
      <vt:lpstr>Используя технологию сохранения и стимулирования здоровья,  я применяю:   </vt:lpstr>
      <vt:lpstr>«В каждом маленьком ребёнке, и в мальчишке, и в девчонке, есть по двести грамм взрывчатки или даже полкило, должен он бежать и прыгать, всё хватать, ногами дрыгать, А иначе он взорвётся неизвестно отчего…» </vt:lpstr>
      <vt:lpstr>В своей практике я использую упражнения на развитие вестибулярной и проприоцептивной сенсорных систем </vt:lpstr>
      <vt:lpstr>На физкультурных занятиях  предлагаю детям упражнения:  "Проползи через туннель, в воротики»  </vt:lpstr>
      <vt:lpstr>  Использую для занятий фитбол, так как точно знаю: фитбол - гимнастика способствует улучшению координации движений   </vt:lpstr>
      <vt:lpstr>Ежедневно провожу подвижные игры   </vt:lpstr>
      <vt:lpstr>Игры заставляют детей быть  активными, деятельными, добиваться успеха </vt:lpstr>
      <vt:lpstr>Для гармоничного  физического развития детей,  большое значение в своей деятельности  уделяю развитию  крупной и  мелкой моторики  </vt:lpstr>
      <vt:lpstr>Крупная моторика является основой для развития тонких и сложных движений мелкой моторики </vt:lpstr>
      <vt:lpstr>Систематически использую развивающие дидактические игры </vt:lpstr>
      <vt:lpstr>   Выполняя пальчиками различные упражнения, ребенок достигает хорошего развития мелкой моторики рук, </vt:lpstr>
      <vt:lpstr>Нетрадиционные техники рисования  </vt:lpstr>
      <vt:lpstr>Самомассаж.  С удовольствием использую в своей работе данную технологию </vt:lpstr>
      <vt:lpstr>Осуществляю закаливающие процедуры  </vt:lpstr>
      <vt:lpstr>Слайд 24</vt:lpstr>
      <vt:lpstr>Гигиенические процедуры (умывание и обливание рук до локтя струей прохладной воды) </vt:lpstr>
      <vt:lpstr>На мой взгляд, одной из самых действенных закаливающих процедур является прогулка  </vt:lpstr>
      <vt:lpstr>Важная здоровьесберегающая технология, применяемая мною в работе с детьми – дыхательная гимнастика</vt:lpstr>
      <vt:lpstr>Художественное слово, детская книга - важное средство воздействия на детей</vt:lpstr>
      <vt:lpstr>Искренний смех у детей-незаменимый фактор оздоровления</vt:lpstr>
      <vt:lpstr>У родителей и у нас одна цель –  воспитывать здоровых детей </vt:lpstr>
      <vt:lpstr>Просвещение родителей </vt:lpstr>
      <vt:lpstr>Транслирую опыт</vt:lpstr>
      <vt:lpstr>Я за здоровый образ жизни!</vt:lpstr>
      <vt:lpstr>Уверена,  что систематическая и планомерная деятельность  по использованию  здоровьесберегающих технологий  в группе  эффективно помогает  укрепить и сохранить здоровье детей. </vt:lpstr>
      <vt:lpstr>Подтверждающие документы</vt:lpstr>
      <vt:lpstr>Слайд 36</vt:lpstr>
      <vt:lpstr>Слайд 37</vt:lpstr>
      <vt:lpstr>Желаю всем  здоровья!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</dc:title>
  <dc:creator>Марина</dc:creator>
  <cp:lastModifiedBy>manashkina tatyana</cp:lastModifiedBy>
  <cp:revision>519</cp:revision>
  <dcterms:created xsi:type="dcterms:W3CDTF">2019-07-28T09:59:28Z</dcterms:created>
  <dcterms:modified xsi:type="dcterms:W3CDTF">2020-03-24T11:43:36Z</dcterms:modified>
</cp:coreProperties>
</file>